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77" r:id="rId3"/>
    <p:sldId id="393" r:id="rId4"/>
    <p:sldId id="410" r:id="rId5"/>
    <p:sldId id="394" r:id="rId6"/>
    <p:sldId id="409" r:id="rId7"/>
    <p:sldId id="411" r:id="rId8"/>
    <p:sldId id="400" r:id="rId9"/>
    <p:sldId id="412" r:id="rId10"/>
    <p:sldId id="401" r:id="rId11"/>
    <p:sldId id="413" r:id="rId12"/>
    <p:sldId id="405" r:id="rId13"/>
    <p:sldId id="406" r:id="rId14"/>
    <p:sldId id="414" r:id="rId15"/>
    <p:sldId id="313" r:id="rId1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57" autoAdjust="0"/>
    <p:restoredTop sz="94714" autoAdjust="0"/>
  </p:normalViewPr>
  <p:slideViewPr>
    <p:cSldViewPr showGuides="1">
      <p:cViewPr varScale="1">
        <p:scale>
          <a:sx n="85" d="100"/>
          <a:sy n="85" d="100"/>
        </p:scale>
        <p:origin x="1566" y="258"/>
      </p:cViewPr>
      <p:guideLst>
        <p:guide orient="horz" pos="24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E467F-950A-42B1-9556-328490D24A82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4204F7-29FE-417B-B6AF-AD627D17350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20166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36929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41360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55518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499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0992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3679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2346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06841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492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15636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97613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4130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E1716-5B5F-42BC-A376-AA4EFCB34EDF}" type="datetimeFigureOut">
              <a:rPr lang="es-ES" smtClean="0"/>
              <a:pPr/>
              <a:t>08/10/2025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mailto:daniel@cpp-publicidad.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carmen@cpp-publicidad.com" TargetMode="External"/><Relationship Id="rId4" Type="http://schemas.openxmlformats.org/officeDocument/2006/relationships/hyperlink" Target="mailto:olga@cpp-publicidad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Navidad en Italia: fechas y nombres de las fiestas navideñas - El Itañol">
            <a:extLst>
              <a:ext uri="{FF2B5EF4-FFF2-40B4-BE49-F238E27FC236}">
                <a16:creationId xmlns:a16="http://schemas.microsoft.com/office/drawing/2014/main" id="{4AAA597B-563E-EA44-BB57-8CBFE6D711E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7" name="AutoShape 6" descr="Navidad en Italia: fechas y nombres de las fiestas navideñas - El Itañol">
            <a:extLst>
              <a:ext uri="{FF2B5EF4-FFF2-40B4-BE49-F238E27FC236}">
                <a16:creationId xmlns:a16="http://schemas.microsoft.com/office/drawing/2014/main" id="{FE0AD737-F569-22A5-1540-9C2281F843F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67744" y="3429000"/>
            <a:ext cx="2609056" cy="260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9F38D291-DB3C-DB82-A6BE-B6DB82F64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335638"/>
            <a:ext cx="3857133" cy="134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7B3ACED-7845-4D6B-8011-CA8E07DE114C}"/>
              </a:ext>
            </a:extLst>
          </p:cNvPr>
          <p:cNvSpPr txBox="1"/>
          <p:nvPr/>
        </p:nvSpPr>
        <p:spPr>
          <a:xfrm>
            <a:off x="3779912" y="5642669"/>
            <a:ext cx="260905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s-ES" b="1" dirty="0">
              <a:latin typeface="Aptos SemiBold" panose="020F0502020204030204" pitchFamily="34" charset="0"/>
            </a:endParaRPr>
          </a:p>
          <a:p>
            <a:pPr algn="r"/>
            <a:endParaRPr lang="es-ES" b="1" dirty="0">
              <a:latin typeface="Aptos SemiBold" panose="020F0502020204030204" pitchFamily="34" charset="0"/>
            </a:endParaRPr>
          </a:p>
          <a:p>
            <a:pPr algn="ctr"/>
            <a:r>
              <a:rPr lang="es-ES" sz="2000" b="1" dirty="0">
                <a:solidFill>
                  <a:schemeClr val="accent3">
                    <a:lumMod val="50000"/>
                  </a:schemeClr>
                </a:solidFill>
                <a:latin typeface="Aptos SemiBold" panose="020F0502020204030204" pitchFamily="34" charset="0"/>
              </a:rPr>
              <a:t>25 OCTUBRE 2025</a:t>
            </a:r>
          </a:p>
          <a:p>
            <a:pPr algn="r"/>
            <a:endParaRPr lang="es-ES" b="1" dirty="0">
              <a:latin typeface="Aptos SemiBold" panose="020F0502020204030204" pitchFamily="34" charset="0"/>
            </a:endParaRPr>
          </a:p>
          <a:p>
            <a:pPr algn="ctr"/>
            <a:endParaRPr lang="es-ES" b="1" dirty="0">
              <a:latin typeface="Aptos SemiBold" panose="020F050202020403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A39DF4D-6AFC-5D51-DF0F-BD3E441D32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87438"/>
            <a:ext cx="91440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Espacio Cielo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9A643EC-0181-B8E1-349A-8DE6BA00DF2C}"/>
              </a:ext>
            </a:extLst>
          </p:cNvPr>
          <p:cNvSpPr txBox="1"/>
          <p:nvPr/>
        </p:nvSpPr>
        <p:spPr>
          <a:xfrm>
            <a:off x="364419" y="1165131"/>
            <a:ext cx="7416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Inhala Hotel Garden. Calle San Bernardo, 1</a:t>
            </a:r>
            <a:endParaRPr lang="es-ES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FF04596-EC61-CA48-3170-A325D16940C7}"/>
              </a:ext>
            </a:extLst>
          </p:cNvPr>
          <p:cNvSpPr txBox="1"/>
          <p:nvPr/>
        </p:nvSpPr>
        <p:spPr>
          <a:xfrm>
            <a:off x="193531" y="5013176"/>
            <a:ext cx="8698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Prolongación de la terraza Espacio Cielo que dispone de un balcón con unas vistas espectaculares al Palacio Real y al mismo tiempo permite mayor resguardo en caso de que la noche no presente las mejores condiciones climatológicas.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5EB63D6-1C8B-B1F6-25B8-66DC93AF77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665" y="1985250"/>
            <a:ext cx="4292338" cy="28565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E9D5AB3-C569-B0EC-2089-81367F96F4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4999" y="1965947"/>
            <a:ext cx="4292338" cy="285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47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oferta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BE053EA-869A-4A01-8E26-72774DDE5054}"/>
              </a:ext>
            </a:extLst>
          </p:cNvPr>
          <p:cNvSpPr txBox="1"/>
          <p:nvPr/>
        </p:nvSpPr>
        <p:spPr>
          <a:xfrm>
            <a:off x="611560" y="1700808"/>
            <a:ext cx="812616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 dirty="0"/>
              <a:t>Descripción: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Cóctel en el Espacio Cielo en exclusividad con un incremento de precio de 12€/persona sobre el precio del menú cóctel que se seleccione.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Menú cóctel desde 55,5€ durante una hora/85€ durante hora y media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Copa de bienvenida desde 18€/persona durante media hora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Copa de sobremesa desde 15€/persona durante una hora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Barra libre desde 50€/persona durante dos horas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No permiten música en vivo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No permiten nuestro propio cortador de jamón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No nos marcan consumo mínimo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COMISIONABLE menú al 5%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endParaRPr lang="es-ES" sz="1600" dirty="0"/>
          </a:p>
          <a:p>
            <a:pPr lvl="4"/>
            <a:endParaRPr lang="es-ES" sz="1600" dirty="0"/>
          </a:p>
          <a:p>
            <a:pPr lvl="4"/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1203377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The Principal Madrid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9A643EC-0181-B8E1-349A-8DE6BA00DF2C}"/>
              </a:ext>
            </a:extLst>
          </p:cNvPr>
          <p:cNvSpPr txBox="1"/>
          <p:nvPr/>
        </p:nvSpPr>
        <p:spPr>
          <a:xfrm>
            <a:off x="364419" y="1165131"/>
            <a:ext cx="7416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The principal Madrid Hotel. Calle Gran Vía, 2</a:t>
            </a:r>
            <a:endParaRPr lang="es-ES" b="1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E359415-4956-AABB-C236-31BD2E47901B}"/>
              </a:ext>
            </a:extLst>
          </p:cNvPr>
          <p:cNvSpPr txBox="1"/>
          <p:nvPr/>
        </p:nvSpPr>
        <p:spPr>
          <a:xfrm>
            <a:off x="4283968" y="4904000"/>
            <a:ext cx="431447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Terraza de 70 m</a:t>
            </a:r>
            <a:r>
              <a:rPr lang="es-ES" sz="1800" baseline="30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2</a:t>
            </a:r>
            <a:r>
              <a:rPr lang="es-E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situada en la sexta planta  del hotel y con vistas al emblemático edificio Metrópolis. Espacio no acondicionado en el caso de mal tiempo o lluvia.</a:t>
            </a:r>
            <a:endParaRPr lang="es-ES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A6016D4-3BF1-8553-90D7-C48CCC88E4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179" y="1766195"/>
            <a:ext cx="3821186" cy="509180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51DBD48-A317-6C58-A55C-4BE7AA026A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3417" y="1787155"/>
            <a:ext cx="4574870" cy="3049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035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The Principal Madrid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9A643EC-0181-B8E1-349A-8DE6BA00DF2C}"/>
              </a:ext>
            </a:extLst>
          </p:cNvPr>
          <p:cNvSpPr txBox="1"/>
          <p:nvPr/>
        </p:nvSpPr>
        <p:spPr>
          <a:xfrm>
            <a:off x="364419" y="1165131"/>
            <a:ext cx="7416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The principal Madrid Hotel. Calle Gran Vía, 2</a:t>
            </a:r>
            <a:endParaRPr lang="es-ES" b="1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E359415-4956-AABB-C236-31BD2E47901B}"/>
              </a:ext>
            </a:extLst>
          </p:cNvPr>
          <p:cNvSpPr txBox="1"/>
          <p:nvPr/>
        </p:nvSpPr>
        <p:spPr>
          <a:xfrm>
            <a:off x="4202491" y="4797152"/>
            <a:ext cx="43144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 caso de lluvia o mal tiempo nos ofrecen el Restaurante Ático como plan alternativo en la planta sexta del edificio.</a:t>
            </a:r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4BFF816-E446-77C0-46C0-D7673178E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2491" y="1700808"/>
            <a:ext cx="4535597" cy="302150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6AB22E6-F625-CEC2-F9C9-59E70D11E2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623" y="1700808"/>
            <a:ext cx="36385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2823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oferta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BE053EA-869A-4A01-8E26-72774DDE5054}"/>
              </a:ext>
            </a:extLst>
          </p:cNvPr>
          <p:cNvSpPr txBox="1"/>
          <p:nvPr/>
        </p:nvSpPr>
        <p:spPr>
          <a:xfrm>
            <a:off x="611560" y="1700808"/>
            <a:ext cx="812616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 dirty="0"/>
              <a:t>Descripción: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Cóctel en el restaurante Ático en exclusividad con un coste de 3.993€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La copa de bienvenida se puede dar en La Pérgola siempre que las condiciones meteorológicas lo permitan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Menú cóctel desde 83€ durante hora y media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Copa de bienvenida desde 14€/persona durante media hora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Barra libre desde 20€/persona durante una hora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No permiten música en vivo pero hay cierta flexibilidad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Permiten nuestro propio cortador de jamón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No nos marcan consumo mínimo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COMISIONABLE sala y restauración 10%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endParaRPr lang="es-ES" sz="1600" dirty="0"/>
          </a:p>
          <a:p>
            <a:pPr lvl="4"/>
            <a:endParaRPr lang="es-ES" sz="1600" dirty="0"/>
          </a:p>
          <a:p>
            <a:pPr lvl="4"/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2173623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Rectángulo">
            <a:extLst>
              <a:ext uri="{FF2B5EF4-FFF2-40B4-BE49-F238E27FC236}">
                <a16:creationId xmlns:a16="http://schemas.microsoft.com/office/drawing/2014/main" id="{5BAEAE1A-6327-43A8-BA80-B0800DFD5F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8758" y="2492896"/>
            <a:ext cx="3028950" cy="739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Daniel Pedrosa 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  <a:hlinkClick r:id="rId2"/>
              </a:rPr>
              <a:t>daniel@cpp-publicidad.com</a:t>
            </a:r>
            <a:r>
              <a:rPr lang="es-ES" altLang="es-ES" sz="1400" dirty="0">
                <a:latin typeface="Calibri" panose="020F0502020204030204" pitchFamily="34" charset="0"/>
              </a:rPr>
              <a:t> 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609.138.457</a:t>
            </a:r>
            <a:endParaRPr lang="es-ES" altLang="es-ES" sz="1400" dirty="0">
              <a:latin typeface="Gill Sans MT Condensed" panose="020B0506020104020203" pitchFamily="34" charset="0"/>
              <a:cs typeface="Gautami" panose="020B0502040204020203" pitchFamily="34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5506D48E-B76D-44E8-A040-2519420E4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703388"/>
            <a:ext cx="2981325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5 Rectángulo">
            <a:extLst>
              <a:ext uri="{FF2B5EF4-FFF2-40B4-BE49-F238E27FC236}">
                <a16:creationId xmlns:a16="http://schemas.microsoft.com/office/drawing/2014/main" id="{2D86DC57-F329-4626-93CB-C15C9D141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9992" y="3388995"/>
            <a:ext cx="2928937" cy="739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Olga García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  <a:hlinkClick r:id="rId4"/>
              </a:rPr>
              <a:t>olga@cpp-publicidad.com</a:t>
            </a:r>
            <a:r>
              <a:rPr lang="es-ES" altLang="es-ES" sz="1400" dirty="0">
                <a:latin typeface="Calibri" panose="020F0502020204030204" pitchFamily="34" charset="0"/>
              </a:rPr>
              <a:t> 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629.869.552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D2A96BC-B231-465F-BC39-FAEF3D739786}"/>
              </a:ext>
            </a:extLst>
          </p:cNvPr>
          <p:cNvSpPr txBox="1"/>
          <p:nvPr/>
        </p:nvSpPr>
        <p:spPr>
          <a:xfrm>
            <a:off x="607886" y="704570"/>
            <a:ext cx="457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Contacto</a:t>
            </a:r>
          </a:p>
        </p:txBody>
      </p:sp>
      <p:sp>
        <p:nvSpPr>
          <p:cNvPr id="2" name="15 Rectángulo">
            <a:extLst>
              <a:ext uri="{FF2B5EF4-FFF2-40B4-BE49-F238E27FC236}">
                <a16:creationId xmlns:a16="http://schemas.microsoft.com/office/drawing/2014/main" id="{253997DC-94A3-EAD5-41D9-3DD06686B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9991" y="4285094"/>
            <a:ext cx="2928937" cy="739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Carmen Cañibano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  <a:hlinkClick r:id="rId5"/>
              </a:rPr>
              <a:t>carmen@cpp-publicidad.com</a:t>
            </a:r>
            <a:r>
              <a:rPr lang="es-ES" altLang="es-ES" sz="1400" dirty="0">
                <a:latin typeface="Calibri" panose="020F0502020204030204" pitchFamily="34" charset="0"/>
              </a:rPr>
              <a:t> 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654.543.785</a:t>
            </a:r>
          </a:p>
        </p:txBody>
      </p:sp>
    </p:spTree>
    <p:extLst>
      <p:ext uri="{BB962C8B-B14F-4D97-AF65-F5344CB8AC3E}">
        <p14:creationId xmlns:p14="http://schemas.microsoft.com/office/powerpoint/2010/main" val="2401469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Descripción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9A643EC-0181-B8E1-349A-8DE6BA00DF2C}"/>
              </a:ext>
            </a:extLst>
          </p:cNvPr>
          <p:cNvSpPr txBox="1"/>
          <p:nvPr/>
        </p:nvSpPr>
        <p:spPr>
          <a:xfrm>
            <a:off x="611560" y="1874590"/>
            <a:ext cx="77768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/>
              <a:t>Fecha:</a:t>
            </a:r>
            <a:r>
              <a:rPr lang="es-ES" dirty="0"/>
              <a:t> 		Día 25 de octubre</a:t>
            </a:r>
          </a:p>
          <a:p>
            <a:endParaRPr lang="es-ES" b="1" dirty="0"/>
          </a:p>
          <a:p>
            <a:r>
              <a:rPr lang="es-ES" b="1" dirty="0"/>
              <a:t>Asistentes:	</a:t>
            </a:r>
            <a:r>
              <a:rPr lang="es-ES" dirty="0"/>
              <a:t>24 pax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BE053EA-869A-4A01-8E26-72774DDE5054}"/>
              </a:ext>
            </a:extLst>
          </p:cNvPr>
          <p:cNvSpPr txBox="1"/>
          <p:nvPr/>
        </p:nvSpPr>
        <p:spPr>
          <a:xfrm>
            <a:off x="611560" y="3068960"/>
            <a:ext cx="812616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/>
              <a:t>Descripción: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dirty="0"/>
              <a:t>Cena formato cóctel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dirty="0"/>
              <a:t>Espacio en exclusividad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dirty="0"/>
              <a:t>Espacio reservado con vistas/zona exterior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dirty="0"/>
              <a:t>Copa bienvenida/posterior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dirty="0"/>
              <a:t>Música en vivo</a:t>
            </a:r>
          </a:p>
          <a:p>
            <a:pPr lvl="4"/>
            <a:endParaRPr lang="es-ES" dirty="0"/>
          </a:p>
          <a:p>
            <a:pPr lvl="4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09197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The </a:t>
            </a:r>
            <a:r>
              <a:rPr lang="es-ES" sz="44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Roof</a:t>
            </a: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Madrid </a:t>
            </a:r>
            <a:r>
              <a:rPr lang="es-ES" sz="44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Edition</a:t>
            </a:r>
            <a:endParaRPr lang="es-E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enir Next LT Pro" panose="020B0504020202020204" pitchFamily="34" charset="0"/>
            </a:endParaRP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9A643EC-0181-B8E1-349A-8DE6BA00DF2C}"/>
              </a:ext>
            </a:extLst>
          </p:cNvPr>
          <p:cNvSpPr txBox="1"/>
          <p:nvPr/>
        </p:nvSpPr>
        <p:spPr>
          <a:xfrm>
            <a:off x="364419" y="1165131"/>
            <a:ext cx="7416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Hotel The Madrid </a:t>
            </a:r>
            <a:r>
              <a:rPr lang="es-ES" dirty="0" err="1"/>
              <a:t>Edition</a:t>
            </a:r>
            <a:r>
              <a:rPr lang="es-ES" dirty="0"/>
              <a:t>. Plaza del </a:t>
            </a:r>
            <a:r>
              <a:rPr lang="es-ES" dirty="0" err="1"/>
              <a:t>Celenque</a:t>
            </a:r>
            <a:r>
              <a:rPr lang="es-ES" dirty="0"/>
              <a:t>, 2</a:t>
            </a:r>
            <a:endParaRPr lang="es-ES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A4F22FB-F27B-40EF-696B-B77F4A82259A}"/>
              </a:ext>
            </a:extLst>
          </p:cNvPr>
          <p:cNvSpPr txBox="1"/>
          <p:nvPr/>
        </p:nvSpPr>
        <p:spPr>
          <a:xfrm>
            <a:off x="4182425" y="5157192"/>
            <a:ext cx="45660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El restaurante Oroya tiene una parte interior y otra exterior que es la terraza The </a:t>
            </a:r>
            <a:r>
              <a:rPr lang="es-ES" sz="1600" dirty="0" err="1"/>
              <a:t>Roof</a:t>
            </a:r>
            <a:r>
              <a:rPr lang="es-ES" sz="1600" dirty="0"/>
              <a:t>. Aconsejable hacer el evento dentro con opción de salir a la terraza. Posibilidad de espacio en exclusiva.</a:t>
            </a:r>
          </a:p>
          <a:p>
            <a:endParaRPr lang="es-ES" sz="16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04BC671-1725-6CAC-81E9-95FD20D3A2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281" y="1633434"/>
            <a:ext cx="3638550" cy="485775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3487BF-666D-3890-F61C-E326324183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1959" y="1633434"/>
            <a:ext cx="4566039" cy="339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23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oferta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BE053EA-869A-4A01-8E26-72774DDE5054}"/>
              </a:ext>
            </a:extLst>
          </p:cNvPr>
          <p:cNvSpPr txBox="1"/>
          <p:nvPr/>
        </p:nvSpPr>
        <p:spPr>
          <a:xfrm>
            <a:off x="611560" y="1700808"/>
            <a:ext cx="812616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 dirty="0"/>
              <a:t>Descripción: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Cóctel en restaurante Oroya en exclusividad con un coste de 2.500€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Copa de bienvenida en la terraza The </a:t>
            </a:r>
            <a:r>
              <a:rPr lang="es-ES" sz="1600" dirty="0" err="1"/>
              <a:t>Roof</a:t>
            </a:r>
            <a:r>
              <a:rPr lang="es-ES" sz="1600" dirty="0"/>
              <a:t> durante media hora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Durante la cena se tendrá acceso a la terraza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Menú cóctel desde 80€/persona durante dos horas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Copa de bienvenida desde 12€/persona durante media hora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Copa sobremesa desde 16,5€/persona durante una hora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Barra libre desde 40,5€/persona durante una hora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Permiten música en vivo en el espacio 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No permiten nuestro propio cortador de jamón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Consumo mínimo para la contratación del espacio 4.500€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NO COMISIONABLE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endParaRPr lang="es-ES" sz="1600" dirty="0"/>
          </a:p>
          <a:p>
            <a:pPr lvl="4"/>
            <a:endParaRPr lang="es-ES" sz="1600" dirty="0"/>
          </a:p>
          <a:p>
            <a:pPr lvl="4"/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4190395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Roof</a:t>
            </a: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66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9A643EC-0181-B8E1-349A-8DE6BA00DF2C}"/>
              </a:ext>
            </a:extLst>
          </p:cNvPr>
          <p:cNvSpPr txBox="1"/>
          <p:nvPr/>
        </p:nvSpPr>
        <p:spPr>
          <a:xfrm>
            <a:off x="364419" y="1165131"/>
            <a:ext cx="7416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Hotel </a:t>
            </a:r>
            <a:r>
              <a:rPr lang="es-ES" dirty="0" err="1"/>
              <a:t>Vincci</a:t>
            </a:r>
            <a:r>
              <a:rPr lang="es-ES" dirty="0"/>
              <a:t> Vía 66. Calle Gran Vía, 66</a:t>
            </a:r>
            <a:endParaRPr lang="es-ES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A4F22FB-F27B-40EF-696B-B77F4A82259A}"/>
              </a:ext>
            </a:extLst>
          </p:cNvPr>
          <p:cNvSpPr txBox="1"/>
          <p:nvPr/>
        </p:nvSpPr>
        <p:spPr>
          <a:xfrm>
            <a:off x="4302248" y="5157192"/>
            <a:ext cx="4566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Posibilidad de disponer de la totalidad del espacio en exclusividad para la fecha indicada.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9AC00C1-B9C3-AA67-9950-65E0C0077B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2616" y="1622796"/>
            <a:ext cx="4585078" cy="343880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1E30BDC-099F-4FE7-ECA1-6F33BB0B48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306" y="1628800"/>
            <a:ext cx="3701637" cy="49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063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Roof</a:t>
            </a: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66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9A643EC-0181-B8E1-349A-8DE6BA00DF2C}"/>
              </a:ext>
            </a:extLst>
          </p:cNvPr>
          <p:cNvSpPr txBox="1"/>
          <p:nvPr/>
        </p:nvSpPr>
        <p:spPr>
          <a:xfrm>
            <a:off x="364419" y="1165131"/>
            <a:ext cx="7416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Hotel </a:t>
            </a:r>
            <a:r>
              <a:rPr lang="es-ES" dirty="0" err="1"/>
              <a:t>Vincci</a:t>
            </a:r>
            <a:r>
              <a:rPr lang="es-ES" dirty="0"/>
              <a:t> Vía 66. Calle Gran Vía, 66</a:t>
            </a:r>
            <a:endParaRPr lang="es-ES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A4F22FB-F27B-40EF-696B-B77F4A82259A}"/>
              </a:ext>
            </a:extLst>
          </p:cNvPr>
          <p:cNvSpPr txBox="1"/>
          <p:nvPr/>
        </p:nvSpPr>
        <p:spPr>
          <a:xfrm>
            <a:off x="230277" y="5146930"/>
            <a:ext cx="8374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Nos ofrecen como alternativa el restaurante Le Burlesque. Posibilidad de disponer de la totalidad del espacio en exclusividad. Podríamos dar copa bienvenida en la terraza y continuar en esta sala.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9B049A0-B9BB-42A4-C7DF-641A9E9959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0422" y="2178283"/>
            <a:ext cx="4317720" cy="288007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CEEB745-1717-7A55-2896-A218044997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937"/>
          <a:stretch/>
        </p:blipFill>
        <p:spPr>
          <a:xfrm>
            <a:off x="155826" y="2162141"/>
            <a:ext cx="4566039" cy="288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30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oferta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BE053EA-869A-4A01-8E26-72774DDE5054}"/>
              </a:ext>
            </a:extLst>
          </p:cNvPr>
          <p:cNvSpPr txBox="1"/>
          <p:nvPr/>
        </p:nvSpPr>
        <p:spPr>
          <a:xfrm>
            <a:off x="611560" y="1700808"/>
            <a:ext cx="8126161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 dirty="0"/>
              <a:t>Descripción: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Cóctel en restaurante Le Burlesque en exclusividad, ubicado en planta diferente a la terraza </a:t>
            </a:r>
            <a:r>
              <a:rPr lang="es-ES" sz="1600" dirty="0" err="1"/>
              <a:t>Roof</a:t>
            </a:r>
            <a:r>
              <a:rPr lang="es-ES" sz="1600" dirty="0"/>
              <a:t> 66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Copa de bienvenida en </a:t>
            </a:r>
            <a:r>
              <a:rPr lang="es-ES" sz="1600" dirty="0" err="1"/>
              <a:t>Roof</a:t>
            </a:r>
            <a:r>
              <a:rPr lang="es-ES" sz="1600" dirty="0"/>
              <a:t> 66, no nos confirman de entrada, lo dejan pendiente de la meteorología y por confirmar dos días antes del evento. Lo mismo para el acceso a la terraza durante la cena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Menú cóctel desde 54€/persona durante hora y media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Copa sobremesa desde 12€/persona durante media hora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Barra libre desde 32€/persona durante dos horas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Permiten música en vivo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No permiten nuestro propio cortador de jamón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Consumo mínimo para la contratación del espacio 3.000€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COMISIONABLE ME COMENTAN QUE SÍ PERO ME FALTA CONFIRMACIÓN DEL DATO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endParaRPr lang="es-ES" sz="1600" dirty="0"/>
          </a:p>
          <a:p>
            <a:pPr lvl="4"/>
            <a:endParaRPr lang="es-ES" sz="1600" dirty="0"/>
          </a:p>
          <a:p>
            <a:pPr lvl="4"/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2770030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Terraza Climatizada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B9A643EC-0181-B8E1-349A-8DE6BA00DF2C}"/>
              </a:ext>
            </a:extLst>
          </p:cNvPr>
          <p:cNvSpPr txBox="1"/>
          <p:nvPr/>
        </p:nvSpPr>
        <p:spPr>
          <a:xfrm>
            <a:off x="364419" y="1165131"/>
            <a:ext cx="74168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Hotel Emperador. Calle Gran Vía, 53</a:t>
            </a:r>
            <a:endParaRPr lang="es-ES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FF04596-EC61-CA48-3170-A325D16940C7}"/>
              </a:ext>
            </a:extLst>
          </p:cNvPr>
          <p:cNvSpPr txBox="1"/>
          <p:nvPr/>
        </p:nvSpPr>
        <p:spPr>
          <a:xfrm>
            <a:off x="345124" y="4883676"/>
            <a:ext cx="8698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/>
              <a:t>OPCIÓN 2</a:t>
            </a:r>
          </a:p>
          <a:p>
            <a:r>
              <a:rPr lang="es-ES" sz="1600" dirty="0"/>
              <a:t>Zona de la terraza climatizada. </a:t>
            </a:r>
          </a:p>
          <a:p>
            <a:r>
              <a:rPr lang="es-ES" sz="1600" dirty="0"/>
              <a:t>Posibilidad de tener la zona en exclusiva.</a:t>
            </a:r>
          </a:p>
          <a:p>
            <a:r>
              <a:rPr lang="es-ES" sz="1600" dirty="0"/>
              <a:t>En la zona interior si podrían tener un grupo de música Jazz en acústico. </a:t>
            </a:r>
          </a:p>
          <a:p>
            <a:r>
              <a:rPr lang="es-ES" sz="1600" dirty="0"/>
              <a:t>La hora máxima son las 01:00. </a:t>
            </a:r>
          </a:p>
          <a:p>
            <a:endParaRPr lang="es-ES" sz="16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123D43D6-0E07-0310-D055-25094CD969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190" y="1980487"/>
            <a:ext cx="4103399" cy="274465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8C139B6-E705-1D2C-57CA-F2EEEBE045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0554" y="1985250"/>
            <a:ext cx="4109842" cy="273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7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oferta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BE053EA-869A-4A01-8E26-72774DDE5054}"/>
              </a:ext>
            </a:extLst>
          </p:cNvPr>
          <p:cNvSpPr txBox="1"/>
          <p:nvPr/>
        </p:nvSpPr>
        <p:spPr>
          <a:xfrm>
            <a:off x="611560" y="1700808"/>
            <a:ext cx="8126161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 dirty="0"/>
              <a:t>Descripción: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Cóctel en la terraza climatizada en exclusividad, que incluye zona climatizada y zona exterior, con un coste de 1.800€. Hora máxima permitida la 01:00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Menú cóctel desde 57,5€ durante una hora/82,5€ durante hora y media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Copa de bienvenida desde 15€/persona durante media hora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Copa de sobremesa desde 14€/persona durante una hora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Barra libre desde 23€/persona durante una hora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Permiten música en vivo </a:t>
            </a:r>
          </a:p>
          <a:p>
            <a:pPr lvl="5"/>
            <a:r>
              <a:rPr lang="es-ES" sz="1600" dirty="0"/>
              <a:t>Trio Instrumental: 1.950€</a:t>
            </a:r>
          </a:p>
          <a:p>
            <a:pPr lvl="5"/>
            <a:r>
              <a:rPr lang="es-ES" sz="1600" dirty="0"/>
              <a:t>Cuarteto Instrumental con saxo: 2.400€</a:t>
            </a:r>
          </a:p>
          <a:p>
            <a:pPr lvl="5"/>
            <a:r>
              <a:rPr lang="es-ES" sz="1600" dirty="0"/>
              <a:t>Trio con voz masculina incluida: 2.150€</a:t>
            </a:r>
          </a:p>
          <a:p>
            <a:pPr lvl="5"/>
            <a:r>
              <a:rPr lang="es-ES" sz="1600" dirty="0"/>
              <a:t>Cuarteto con voz femenina: 2.700€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Permiten nuestro propio cortador de jamón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No nos marcan consumo mínimo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ES" sz="1600" dirty="0"/>
              <a:t>COMISIONALBE 10% sobre el coste de alquiler y del 5% sobre los servicios de F&amp;B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endParaRPr lang="es-ES" sz="1600" dirty="0"/>
          </a:p>
          <a:p>
            <a:pPr lvl="4"/>
            <a:endParaRPr lang="es-ES" sz="1600" dirty="0"/>
          </a:p>
          <a:p>
            <a:pPr lvl="4"/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24156859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22184</TotalTime>
  <Words>926</Words>
  <Application>Microsoft Office PowerPoint</Application>
  <PresentationFormat>Presentación en pantalla (4:3)</PresentationFormat>
  <Paragraphs>128</Paragraphs>
  <Slides>15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Aptos SemiBold</vt:lpstr>
      <vt:lpstr>Arial</vt:lpstr>
      <vt:lpstr>Avenir Next LT Pro</vt:lpstr>
      <vt:lpstr>Calibri</vt:lpstr>
      <vt:lpstr>Gill Sans MT Condensed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 de Windows</dc:creator>
  <cp:lastModifiedBy>carmen cañibano</cp:lastModifiedBy>
  <cp:revision>217</cp:revision>
  <dcterms:created xsi:type="dcterms:W3CDTF">2009-10-07T09:39:45Z</dcterms:created>
  <dcterms:modified xsi:type="dcterms:W3CDTF">2025-10-08T10:07:01Z</dcterms:modified>
</cp:coreProperties>
</file>