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6" r:id="rId2"/>
    <p:sldId id="363" r:id="rId3"/>
    <p:sldId id="416" r:id="rId4"/>
    <p:sldId id="417" r:id="rId5"/>
    <p:sldId id="419" r:id="rId6"/>
    <p:sldId id="424" r:id="rId7"/>
    <p:sldId id="420" r:id="rId8"/>
    <p:sldId id="423" r:id="rId9"/>
    <p:sldId id="425" r:id="rId10"/>
    <p:sldId id="426" r:id="rId11"/>
    <p:sldId id="427" r:id="rId12"/>
    <p:sldId id="434" r:id="rId13"/>
    <p:sldId id="435" r:id="rId14"/>
    <p:sldId id="428" r:id="rId15"/>
    <p:sldId id="429" r:id="rId16"/>
    <p:sldId id="430" r:id="rId17"/>
    <p:sldId id="431" r:id="rId18"/>
    <p:sldId id="432" r:id="rId19"/>
    <p:sldId id="433" r:id="rId20"/>
    <p:sldId id="313" r:id="rId21"/>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36" userDrawn="1">
          <p15:clr>
            <a:srgbClr val="A4A3A4"/>
          </p15:clr>
        </p15:guide>
        <p15:guide id="2" pos="546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9D05C2F-8784-4172-AA6D-7F7A06FD2AE7}" v="53" dt="2026-02-05T12:53:57.084"/>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357" autoAdjust="0"/>
    <p:restoredTop sz="95033" autoAdjust="0"/>
  </p:normalViewPr>
  <p:slideViewPr>
    <p:cSldViewPr showGuides="1">
      <p:cViewPr varScale="1">
        <p:scale>
          <a:sx n="82" d="100"/>
          <a:sy n="82" d="100"/>
        </p:scale>
        <p:origin x="1488" y="77"/>
      </p:cViewPr>
      <p:guideLst>
        <p:guide orient="horz" pos="436"/>
        <p:guide pos="5465"/>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64E467F-950A-42B1-9556-328490D24A82}" type="datetimeFigureOut">
              <a:rPr lang="es-ES" smtClean="0"/>
              <a:pPr/>
              <a:t>05/02/2026</a:t>
            </a:fld>
            <a:endParaRPr lang="es-ES"/>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C4204F7-29FE-417B-B6AF-AD627D173508}" type="slidenum">
              <a:rPr lang="es-ES" smtClean="0"/>
              <a:pPr/>
              <a:t>‹Nº›</a:t>
            </a:fld>
            <a:endParaRPr lang="es-E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8C4204F7-29FE-417B-B6AF-AD627D173508}" type="slidenum">
              <a:rPr lang="es-ES" smtClean="0"/>
              <a:pPr/>
              <a:t>1</a:t>
            </a:fld>
            <a:endParaRPr lang="es-E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53995C-0434-424E-39EE-D7FD5421D3A5}"/>
            </a:ext>
          </a:extLst>
        </p:cNvPr>
        <p:cNvGrpSpPr/>
        <p:nvPr/>
      </p:nvGrpSpPr>
      <p:grpSpPr>
        <a:xfrm>
          <a:off x="0" y="0"/>
          <a:ext cx="0" cy="0"/>
          <a:chOff x="0" y="0"/>
          <a:chExt cx="0" cy="0"/>
        </a:xfrm>
      </p:grpSpPr>
      <p:sp>
        <p:nvSpPr>
          <p:cNvPr id="2" name="1 Marcador de imagen de diapositiva">
            <a:extLst>
              <a:ext uri="{FF2B5EF4-FFF2-40B4-BE49-F238E27FC236}">
                <a16:creationId xmlns:a16="http://schemas.microsoft.com/office/drawing/2014/main" id="{D8575A86-6EC1-D1EB-25B1-B819BB54CBBE}"/>
              </a:ext>
            </a:extLst>
          </p:cNvPr>
          <p:cNvSpPr>
            <a:spLocks noGrp="1" noRot="1" noChangeAspect="1"/>
          </p:cNvSpPr>
          <p:nvPr>
            <p:ph type="sldImg"/>
          </p:nvPr>
        </p:nvSpPr>
        <p:spPr/>
      </p:sp>
      <p:sp>
        <p:nvSpPr>
          <p:cNvPr id="3" name="2 Marcador de notas">
            <a:extLst>
              <a:ext uri="{FF2B5EF4-FFF2-40B4-BE49-F238E27FC236}">
                <a16:creationId xmlns:a16="http://schemas.microsoft.com/office/drawing/2014/main" id="{13814F35-8162-B272-62FD-03EC8BB23619}"/>
              </a:ext>
            </a:extLst>
          </p:cNvPr>
          <p:cNvSpPr>
            <a:spLocks noGrp="1"/>
          </p:cNvSpPr>
          <p:nvPr>
            <p:ph type="body" idx="1"/>
          </p:nvPr>
        </p:nvSpPr>
        <p:spPr/>
        <p:txBody>
          <a:bodyPr>
            <a:normAutofit/>
          </a:bodyPr>
          <a:lstStyle/>
          <a:p>
            <a:endParaRPr lang="es-ES" dirty="0"/>
          </a:p>
        </p:txBody>
      </p:sp>
      <p:sp>
        <p:nvSpPr>
          <p:cNvPr id="4" name="3 Marcador de número de diapositiva">
            <a:extLst>
              <a:ext uri="{FF2B5EF4-FFF2-40B4-BE49-F238E27FC236}">
                <a16:creationId xmlns:a16="http://schemas.microsoft.com/office/drawing/2014/main" id="{BDF32052-3D8F-02BF-6527-1AD3725742D0}"/>
              </a:ext>
            </a:extLst>
          </p:cNvPr>
          <p:cNvSpPr>
            <a:spLocks noGrp="1"/>
          </p:cNvSpPr>
          <p:nvPr>
            <p:ph type="sldNum" sz="quarter" idx="10"/>
          </p:nvPr>
        </p:nvSpPr>
        <p:spPr/>
        <p:txBody>
          <a:bodyPr/>
          <a:lstStyle/>
          <a:p>
            <a:fld id="{8C4204F7-29FE-417B-B6AF-AD627D173508}" type="slidenum">
              <a:rPr lang="es-ES" smtClean="0"/>
              <a:pPr/>
              <a:t>10</a:t>
            </a:fld>
            <a:endParaRPr lang="es-ES"/>
          </a:p>
        </p:txBody>
      </p:sp>
    </p:spTree>
    <p:extLst>
      <p:ext uri="{BB962C8B-B14F-4D97-AF65-F5344CB8AC3E}">
        <p14:creationId xmlns:p14="http://schemas.microsoft.com/office/powerpoint/2010/main" val="10618526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C3E47C-DA96-88FD-5306-D5636960489D}"/>
            </a:ext>
          </a:extLst>
        </p:cNvPr>
        <p:cNvGrpSpPr/>
        <p:nvPr/>
      </p:nvGrpSpPr>
      <p:grpSpPr>
        <a:xfrm>
          <a:off x="0" y="0"/>
          <a:ext cx="0" cy="0"/>
          <a:chOff x="0" y="0"/>
          <a:chExt cx="0" cy="0"/>
        </a:xfrm>
      </p:grpSpPr>
      <p:sp>
        <p:nvSpPr>
          <p:cNvPr id="2" name="1 Marcador de imagen de diapositiva">
            <a:extLst>
              <a:ext uri="{FF2B5EF4-FFF2-40B4-BE49-F238E27FC236}">
                <a16:creationId xmlns:a16="http://schemas.microsoft.com/office/drawing/2014/main" id="{E12CC394-0528-A257-6E38-2E40896F99DD}"/>
              </a:ext>
            </a:extLst>
          </p:cNvPr>
          <p:cNvSpPr>
            <a:spLocks noGrp="1" noRot="1" noChangeAspect="1"/>
          </p:cNvSpPr>
          <p:nvPr>
            <p:ph type="sldImg"/>
          </p:nvPr>
        </p:nvSpPr>
        <p:spPr/>
      </p:sp>
      <p:sp>
        <p:nvSpPr>
          <p:cNvPr id="3" name="2 Marcador de notas">
            <a:extLst>
              <a:ext uri="{FF2B5EF4-FFF2-40B4-BE49-F238E27FC236}">
                <a16:creationId xmlns:a16="http://schemas.microsoft.com/office/drawing/2014/main" id="{F1A448B8-FC75-9AFB-97AF-635B30978D65}"/>
              </a:ext>
            </a:extLst>
          </p:cNvPr>
          <p:cNvSpPr>
            <a:spLocks noGrp="1"/>
          </p:cNvSpPr>
          <p:nvPr>
            <p:ph type="body" idx="1"/>
          </p:nvPr>
        </p:nvSpPr>
        <p:spPr/>
        <p:txBody>
          <a:bodyPr>
            <a:normAutofit/>
          </a:bodyPr>
          <a:lstStyle/>
          <a:p>
            <a:endParaRPr lang="es-ES" dirty="0"/>
          </a:p>
        </p:txBody>
      </p:sp>
      <p:sp>
        <p:nvSpPr>
          <p:cNvPr id="4" name="3 Marcador de número de diapositiva">
            <a:extLst>
              <a:ext uri="{FF2B5EF4-FFF2-40B4-BE49-F238E27FC236}">
                <a16:creationId xmlns:a16="http://schemas.microsoft.com/office/drawing/2014/main" id="{FCC25F3E-BE0F-4C9E-2623-1E4F98E28605}"/>
              </a:ext>
            </a:extLst>
          </p:cNvPr>
          <p:cNvSpPr>
            <a:spLocks noGrp="1"/>
          </p:cNvSpPr>
          <p:nvPr>
            <p:ph type="sldNum" sz="quarter" idx="10"/>
          </p:nvPr>
        </p:nvSpPr>
        <p:spPr/>
        <p:txBody>
          <a:bodyPr/>
          <a:lstStyle/>
          <a:p>
            <a:fld id="{8C4204F7-29FE-417B-B6AF-AD627D173508}" type="slidenum">
              <a:rPr lang="es-ES" smtClean="0"/>
              <a:pPr/>
              <a:t>11</a:t>
            </a:fld>
            <a:endParaRPr lang="es-ES"/>
          </a:p>
        </p:txBody>
      </p:sp>
    </p:spTree>
    <p:extLst>
      <p:ext uri="{BB962C8B-B14F-4D97-AF65-F5344CB8AC3E}">
        <p14:creationId xmlns:p14="http://schemas.microsoft.com/office/powerpoint/2010/main" val="15311941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6DEFA8-FFDB-863C-424F-FF9FB5B9943D}"/>
            </a:ext>
          </a:extLst>
        </p:cNvPr>
        <p:cNvGrpSpPr/>
        <p:nvPr/>
      </p:nvGrpSpPr>
      <p:grpSpPr>
        <a:xfrm>
          <a:off x="0" y="0"/>
          <a:ext cx="0" cy="0"/>
          <a:chOff x="0" y="0"/>
          <a:chExt cx="0" cy="0"/>
        </a:xfrm>
      </p:grpSpPr>
      <p:sp>
        <p:nvSpPr>
          <p:cNvPr id="2" name="1 Marcador de imagen de diapositiva">
            <a:extLst>
              <a:ext uri="{FF2B5EF4-FFF2-40B4-BE49-F238E27FC236}">
                <a16:creationId xmlns:a16="http://schemas.microsoft.com/office/drawing/2014/main" id="{DB762A5F-FA8A-C052-7E66-2C5C25D2D218}"/>
              </a:ext>
            </a:extLst>
          </p:cNvPr>
          <p:cNvSpPr>
            <a:spLocks noGrp="1" noRot="1" noChangeAspect="1"/>
          </p:cNvSpPr>
          <p:nvPr>
            <p:ph type="sldImg"/>
          </p:nvPr>
        </p:nvSpPr>
        <p:spPr/>
      </p:sp>
      <p:sp>
        <p:nvSpPr>
          <p:cNvPr id="3" name="2 Marcador de notas">
            <a:extLst>
              <a:ext uri="{FF2B5EF4-FFF2-40B4-BE49-F238E27FC236}">
                <a16:creationId xmlns:a16="http://schemas.microsoft.com/office/drawing/2014/main" id="{7CB7740A-36A5-CFAE-D9BB-0472EE17B556}"/>
              </a:ext>
            </a:extLst>
          </p:cNvPr>
          <p:cNvSpPr>
            <a:spLocks noGrp="1"/>
          </p:cNvSpPr>
          <p:nvPr>
            <p:ph type="body" idx="1"/>
          </p:nvPr>
        </p:nvSpPr>
        <p:spPr/>
        <p:txBody>
          <a:bodyPr>
            <a:normAutofit/>
          </a:bodyPr>
          <a:lstStyle/>
          <a:p>
            <a:endParaRPr lang="es-ES" dirty="0"/>
          </a:p>
        </p:txBody>
      </p:sp>
      <p:sp>
        <p:nvSpPr>
          <p:cNvPr id="4" name="3 Marcador de número de diapositiva">
            <a:extLst>
              <a:ext uri="{FF2B5EF4-FFF2-40B4-BE49-F238E27FC236}">
                <a16:creationId xmlns:a16="http://schemas.microsoft.com/office/drawing/2014/main" id="{9D58267E-CF9F-371F-CEA6-3047A07EB603}"/>
              </a:ext>
            </a:extLst>
          </p:cNvPr>
          <p:cNvSpPr>
            <a:spLocks noGrp="1"/>
          </p:cNvSpPr>
          <p:nvPr>
            <p:ph type="sldNum" sz="quarter" idx="10"/>
          </p:nvPr>
        </p:nvSpPr>
        <p:spPr/>
        <p:txBody>
          <a:bodyPr/>
          <a:lstStyle/>
          <a:p>
            <a:fld id="{8C4204F7-29FE-417B-B6AF-AD627D173508}" type="slidenum">
              <a:rPr lang="es-ES" smtClean="0"/>
              <a:pPr/>
              <a:t>12</a:t>
            </a:fld>
            <a:endParaRPr lang="es-ES"/>
          </a:p>
        </p:txBody>
      </p:sp>
    </p:spTree>
    <p:extLst>
      <p:ext uri="{BB962C8B-B14F-4D97-AF65-F5344CB8AC3E}">
        <p14:creationId xmlns:p14="http://schemas.microsoft.com/office/powerpoint/2010/main" val="21218936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4234E4-45B6-0D1F-A719-BA7815455538}"/>
            </a:ext>
          </a:extLst>
        </p:cNvPr>
        <p:cNvGrpSpPr/>
        <p:nvPr/>
      </p:nvGrpSpPr>
      <p:grpSpPr>
        <a:xfrm>
          <a:off x="0" y="0"/>
          <a:ext cx="0" cy="0"/>
          <a:chOff x="0" y="0"/>
          <a:chExt cx="0" cy="0"/>
        </a:xfrm>
      </p:grpSpPr>
      <p:sp>
        <p:nvSpPr>
          <p:cNvPr id="2" name="1 Marcador de imagen de diapositiva">
            <a:extLst>
              <a:ext uri="{FF2B5EF4-FFF2-40B4-BE49-F238E27FC236}">
                <a16:creationId xmlns:a16="http://schemas.microsoft.com/office/drawing/2014/main" id="{B94EACDA-26C2-E170-2377-EBCC5ACFB8B5}"/>
              </a:ext>
            </a:extLst>
          </p:cNvPr>
          <p:cNvSpPr>
            <a:spLocks noGrp="1" noRot="1" noChangeAspect="1"/>
          </p:cNvSpPr>
          <p:nvPr>
            <p:ph type="sldImg"/>
          </p:nvPr>
        </p:nvSpPr>
        <p:spPr/>
      </p:sp>
      <p:sp>
        <p:nvSpPr>
          <p:cNvPr id="3" name="2 Marcador de notas">
            <a:extLst>
              <a:ext uri="{FF2B5EF4-FFF2-40B4-BE49-F238E27FC236}">
                <a16:creationId xmlns:a16="http://schemas.microsoft.com/office/drawing/2014/main" id="{0BF3112C-0899-6151-1528-73A88620E4A0}"/>
              </a:ext>
            </a:extLst>
          </p:cNvPr>
          <p:cNvSpPr>
            <a:spLocks noGrp="1"/>
          </p:cNvSpPr>
          <p:nvPr>
            <p:ph type="body" idx="1"/>
          </p:nvPr>
        </p:nvSpPr>
        <p:spPr/>
        <p:txBody>
          <a:bodyPr>
            <a:normAutofit/>
          </a:bodyPr>
          <a:lstStyle/>
          <a:p>
            <a:endParaRPr lang="es-ES" dirty="0"/>
          </a:p>
        </p:txBody>
      </p:sp>
      <p:sp>
        <p:nvSpPr>
          <p:cNvPr id="4" name="3 Marcador de número de diapositiva">
            <a:extLst>
              <a:ext uri="{FF2B5EF4-FFF2-40B4-BE49-F238E27FC236}">
                <a16:creationId xmlns:a16="http://schemas.microsoft.com/office/drawing/2014/main" id="{E0C01E96-5A13-AA07-84BE-13A5FFEEB272}"/>
              </a:ext>
            </a:extLst>
          </p:cNvPr>
          <p:cNvSpPr>
            <a:spLocks noGrp="1"/>
          </p:cNvSpPr>
          <p:nvPr>
            <p:ph type="sldNum" sz="quarter" idx="10"/>
          </p:nvPr>
        </p:nvSpPr>
        <p:spPr/>
        <p:txBody>
          <a:bodyPr/>
          <a:lstStyle/>
          <a:p>
            <a:fld id="{8C4204F7-29FE-417B-B6AF-AD627D173508}" type="slidenum">
              <a:rPr lang="es-ES" smtClean="0"/>
              <a:pPr/>
              <a:t>13</a:t>
            </a:fld>
            <a:endParaRPr lang="es-ES"/>
          </a:p>
        </p:txBody>
      </p:sp>
    </p:spTree>
    <p:extLst>
      <p:ext uri="{BB962C8B-B14F-4D97-AF65-F5344CB8AC3E}">
        <p14:creationId xmlns:p14="http://schemas.microsoft.com/office/powerpoint/2010/main" val="22789705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FC8D2E-C251-F193-B5E8-E17EF724974D}"/>
            </a:ext>
          </a:extLst>
        </p:cNvPr>
        <p:cNvGrpSpPr/>
        <p:nvPr/>
      </p:nvGrpSpPr>
      <p:grpSpPr>
        <a:xfrm>
          <a:off x="0" y="0"/>
          <a:ext cx="0" cy="0"/>
          <a:chOff x="0" y="0"/>
          <a:chExt cx="0" cy="0"/>
        </a:xfrm>
      </p:grpSpPr>
      <p:sp>
        <p:nvSpPr>
          <p:cNvPr id="2" name="1 Marcador de imagen de diapositiva">
            <a:extLst>
              <a:ext uri="{FF2B5EF4-FFF2-40B4-BE49-F238E27FC236}">
                <a16:creationId xmlns:a16="http://schemas.microsoft.com/office/drawing/2014/main" id="{5365008F-D5C0-F6E6-88D0-E7E1657E8560}"/>
              </a:ext>
            </a:extLst>
          </p:cNvPr>
          <p:cNvSpPr>
            <a:spLocks noGrp="1" noRot="1" noChangeAspect="1"/>
          </p:cNvSpPr>
          <p:nvPr>
            <p:ph type="sldImg"/>
          </p:nvPr>
        </p:nvSpPr>
        <p:spPr/>
      </p:sp>
      <p:sp>
        <p:nvSpPr>
          <p:cNvPr id="3" name="2 Marcador de notas">
            <a:extLst>
              <a:ext uri="{FF2B5EF4-FFF2-40B4-BE49-F238E27FC236}">
                <a16:creationId xmlns:a16="http://schemas.microsoft.com/office/drawing/2014/main" id="{706190E6-6979-4FCA-FBE9-435851B3D174}"/>
              </a:ext>
            </a:extLst>
          </p:cNvPr>
          <p:cNvSpPr>
            <a:spLocks noGrp="1"/>
          </p:cNvSpPr>
          <p:nvPr>
            <p:ph type="body" idx="1"/>
          </p:nvPr>
        </p:nvSpPr>
        <p:spPr/>
        <p:txBody>
          <a:bodyPr>
            <a:normAutofit/>
          </a:bodyPr>
          <a:lstStyle/>
          <a:p>
            <a:endParaRPr lang="es-ES" dirty="0"/>
          </a:p>
        </p:txBody>
      </p:sp>
      <p:sp>
        <p:nvSpPr>
          <p:cNvPr id="4" name="3 Marcador de número de diapositiva">
            <a:extLst>
              <a:ext uri="{FF2B5EF4-FFF2-40B4-BE49-F238E27FC236}">
                <a16:creationId xmlns:a16="http://schemas.microsoft.com/office/drawing/2014/main" id="{5E106590-4A3F-69F0-90FD-AD1E07784F2F}"/>
              </a:ext>
            </a:extLst>
          </p:cNvPr>
          <p:cNvSpPr>
            <a:spLocks noGrp="1"/>
          </p:cNvSpPr>
          <p:nvPr>
            <p:ph type="sldNum" sz="quarter" idx="10"/>
          </p:nvPr>
        </p:nvSpPr>
        <p:spPr/>
        <p:txBody>
          <a:bodyPr/>
          <a:lstStyle/>
          <a:p>
            <a:fld id="{8C4204F7-29FE-417B-B6AF-AD627D173508}" type="slidenum">
              <a:rPr lang="es-ES" smtClean="0"/>
              <a:pPr/>
              <a:t>14</a:t>
            </a:fld>
            <a:endParaRPr lang="es-ES"/>
          </a:p>
        </p:txBody>
      </p:sp>
    </p:spTree>
    <p:extLst>
      <p:ext uri="{BB962C8B-B14F-4D97-AF65-F5344CB8AC3E}">
        <p14:creationId xmlns:p14="http://schemas.microsoft.com/office/powerpoint/2010/main" val="34984048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AE4E02-4DBD-70AF-F734-9B27C426FB3C}"/>
            </a:ext>
          </a:extLst>
        </p:cNvPr>
        <p:cNvGrpSpPr/>
        <p:nvPr/>
      </p:nvGrpSpPr>
      <p:grpSpPr>
        <a:xfrm>
          <a:off x="0" y="0"/>
          <a:ext cx="0" cy="0"/>
          <a:chOff x="0" y="0"/>
          <a:chExt cx="0" cy="0"/>
        </a:xfrm>
      </p:grpSpPr>
      <p:sp>
        <p:nvSpPr>
          <p:cNvPr id="2" name="1 Marcador de imagen de diapositiva">
            <a:extLst>
              <a:ext uri="{FF2B5EF4-FFF2-40B4-BE49-F238E27FC236}">
                <a16:creationId xmlns:a16="http://schemas.microsoft.com/office/drawing/2014/main" id="{C4691611-A63D-B307-1F82-6637DC5D7629}"/>
              </a:ext>
            </a:extLst>
          </p:cNvPr>
          <p:cNvSpPr>
            <a:spLocks noGrp="1" noRot="1" noChangeAspect="1"/>
          </p:cNvSpPr>
          <p:nvPr>
            <p:ph type="sldImg"/>
          </p:nvPr>
        </p:nvSpPr>
        <p:spPr/>
      </p:sp>
      <p:sp>
        <p:nvSpPr>
          <p:cNvPr id="3" name="2 Marcador de notas">
            <a:extLst>
              <a:ext uri="{FF2B5EF4-FFF2-40B4-BE49-F238E27FC236}">
                <a16:creationId xmlns:a16="http://schemas.microsoft.com/office/drawing/2014/main" id="{262B4C11-3C62-2A9F-E4EE-5BB1F5CBCEE4}"/>
              </a:ext>
            </a:extLst>
          </p:cNvPr>
          <p:cNvSpPr>
            <a:spLocks noGrp="1"/>
          </p:cNvSpPr>
          <p:nvPr>
            <p:ph type="body" idx="1"/>
          </p:nvPr>
        </p:nvSpPr>
        <p:spPr/>
        <p:txBody>
          <a:bodyPr>
            <a:normAutofit/>
          </a:bodyPr>
          <a:lstStyle/>
          <a:p>
            <a:endParaRPr lang="es-ES" dirty="0"/>
          </a:p>
        </p:txBody>
      </p:sp>
      <p:sp>
        <p:nvSpPr>
          <p:cNvPr id="4" name="3 Marcador de número de diapositiva">
            <a:extLst>
              <a:ext uri="{FF2B5EF4-FFF2-40B4-BE49-F238E27FC236}">
                <a16:creationId xmlns:a16="http://schemas.microsoft.com/office/drawing/2014/main" id="{BC239CA2-72E1-790C-CB89-EA5D50F53EE6}"/>
              </a:ext>
            </a:extLst>
          </p:cNvPr>
          <p:cNvSpPr>
            <a:spLocks noGrp="1"/>
          </p:cNvSpPr>
          <p:nvPr>
            <p:ph type="sldNum" sz="quarter" idx="10"/>
          </p:nvPr>
        </p:nvSpPr>
        <p:spPr/>
        <p:txBody>
          <a:bodyPr/>
          <a:lstStyle/>
          <a:p>
            <a:fld id="{8C4204F7-29FE-417B-B6AF-AD627D173508}" type="slidenum">
              <a:rPr lang="es-ES" smtClean="0"/>
              <a:pPr/>
              <a:t>15</a:t>
            </a:fld>
            <a:endParaRPr lang="es-ES"/>
          </a:p>
        </p:txBody>
      </p:sp>
    </p:spTree>
    <p:extLst>
      <p:ext uri="{BB962C8B-B14F-4D97-AF65-F5344CB8AC3E}">
        <p14:creationId xmlns:p14="http://schemas.microsoft.com/office/powerpoint/2010/main" val="32988853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C1FAEF-BC89-9C5D-8207-E4FB470FAB10}"/>
            </a:ext>
          </a:extLst>
        </p:cNvPr>
        <p:cNvGrpSpPr/>
        <p:nvPr/>
      </p:nvGrpSpPr>
      <p:grpSpPr>
        <a:xfrm>
          <a:off x="0" y="0"/>
          <a:ext cx="0" cy="0"/>
          <a:chOff x="0" y="0"/>
          <a:chExt cx="0" cy="0"/>
        </a:xfrm>
      </p:grpSpPr>
      <p:sp>
        <p:nvSpPr>
          <p:cNvPr id="2" name="1 Marcador de imagen de diapositiva">
            <a:extLst>
              <a:ext uri="{FF2B5EF4-FFF2-40B4-BE49-F238E27FC236}">
                <a16:creationId xmlns:a16="http://schemas.microsoft.com/office/drawing/2014/main" id="{3A1B367B-DC05-969F-CC5C-290B008ED22C}"/>
              </a:ext>
            </a:extLst>
          </p:cNvPr>
          <p:cNvSpPr>
            <a:spLocks noGrp="1" noRot="1" noChangeAspect="1"/>
          </p:cNvSpPr>
          <p:nvPr>
            <p:ph type="sldImg"/>
          </p:nvPr>
        </p:nvSpPr>
        <p:spPr/>
      </p:sp>
      <p:sp>
        <p:nvSpPr>
          <p:cNvPr id="3" name="2 Marcador de notas">
            <a:extLst>
              <a:ext uri="{FF2B5EF4-FFF2-40B4-BE49-F238E27FC236}">
                <a16:creationId xmlns:a16="http://schemas.microsoft.com/office/drawing/2014/main" id="{57727905-C925-D353-7831-DD68F996A3F4}"/>
              </a:ext>
            </a:extLst>
          </p:cNvPr>
          <p:cNvSpPr>
            <a:spLocks noGrp="1"/>
          </p:cNvSpPr>
          <p:nvPr>
            <p:ph type="body" idx="1"/>
          </p:nvPr>
        </p:nvSpPr>
        <p:spPr/>
        <p:txBody>
          <a:bodyPr>
            <a:normAutofit/>
          </a:bodyPr>
          <a:lstStyle/>
          <a:p>
            <a:endParaRPr lang="es-ES" dirty="0"/>
          </a:p>
        </p:txBody>
      </p:sp>
      <p:sp>
        <p:nvSpPr>
          <p:cNvPr id="4" name="3 Marcador de número de diapositiva">
            <a:extLst>
              <a:ext uri="{FF2B5EF4-FFF2-40B4-BE49-F238E27FC236}">
                <a16:creationId xmlns:a16="http://schemas.microsoft.com/office/drawing/2014/main" id="{4AB5697B-143E-DE5C-8E63-FA54DD4DDE3E}"/>
              </a:ext>
            </a:extLst>
          </p:cNvPr>
          <p:cNvSpPr>
            <a:spLocks noGrp="1"/>
          </p:cNvSpPr>
          <p:nvPr>
            <p:ph type="sldNum" sz="quarter" idx="10"/>
          </p:nvPr>
        </p:nvSpPr>
        <p:spPr/>
        <p:txBody>
          <a:bodyPr/>
          <a:lstStyle/>
          <a:p>
            <a:fld id="{8C4204F7-29FE-417B-B6AF-AD627D173508}" type="slidenum">
              <a:rPr lang="es-ES" smtClean="0"/>
              <a:pPr/>
              <a:t>16</a:t>
            </a:fld>
            <a:endParaRPr lang="es-ES"/>
          </a:p>
        </p:txBody>
      </p:sp>
    </p:spTree>
    <p:extLst>
      <p:ext uri="{BB962C8B-B14F-4D97-AF65-F5344CB8AC3E}">
        <p14:creationId xmlns:p14="http://schemas.microsoft.com/office/powerpoint/2010/main" val="13025341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9E03E9-B2A1-C17E-B96C-3A1F92D6F695}"/>
            </a:ext>
          </a:extLst>
        </p:cNvPr>
        <p:cNvGrpSpPr/>
        <p:nvPr/>
      </p:nvGrpSpPr>
      <p:grpSpPr>
        <a:xfrm>
          <a:off x="0" y="0"/>
          <a:ext cx="0" cy="0"/>
          <a:chOff x="0" y="0"/>
          <a:chExt cx="0" cy="0"/>
        </a:xfrm>
      </p:grpSpPr>
      <p:sp>
        <p:nvSpPr>
          <p:cNvPr id="2" name="1 Marcador de imagen de diapositiva">
            <a:extLst>
              <a:ext uri="{FF2B5EF4-FFF2-40B4-BE49-F238E27FC236}">
                <a16:creationId xmlns:a16="http://schemas.microsoft.com/office/drawing/2014/main" id="{5B5B646D-C989-64A0-3D4B-DBE8C9BC16ED}"/>
              </a:ext>
            </a:extLst>
          </p:cNvPr>
          <p:cNvSpPr>
            <a:spLocks noGrp="1" noRot="1" noChangeAspect="1"/>
          </p:cNvSpPr>
          <p:nvPr>
            <p:ph type="sldImg"/>
          </p:nvPr>
        </p:nvSpPr>
        <p:spPr/>
      </p:sp>
      <p:sp>
        <p:nvSpPr>
          <p:cNvPr id="3" name="2 Marcador de notas">
            <a:extLst>
              <a:ext uri="{FF2B5EF4-FFF2-40B4-BE49-F238E27FC236}">
                <a16:creationId xmlns:a16="http://schemas.microsoft.com/office/drawing/2014/main" id="{CD099F0C-529D-F483-32E0-045D6FE07620}"/>
              </a:ext>
            </a:extLst>
          </p:cNvPr>
          <p:cNvSpPr>
            <a:spLocks noGrp="1"/>
          </p:cNvSpPr>
          <p:nvPr>
            <p:ph type="body" idx="1"/>
          </p:nvPr>
        </p:nvSpPr>
        <p:spPr/>
        <p:txBody>
          <a:bodyPr>
            <a:normAutofit/>
          </a:bodyPr>
          <a:lstStyle/>
          <a:p>
            <a:endParaRPr lang="es-ES" dirty="0"/>
          </a:p>
        </p:txBody>
      </p:sp>
      <p:sp>
        <p:nvSpPr>
          <p:cNvPr id="4" name="3 Marcador de número de diapositiva">
            <a:extLst>
              <a:ext uri="{FF2B5EF4-FFF2-40B4-BE49-F238E27FC236}">
                <a16:creationId xmlns:a16="http://schemas.microsoft.com/office/drawing/2014/main" id="{7A9048BC-A56A-69EF-8326-0BCEFBA95B25}"/>
              </a:ext>
            </a:extLst>
          </p:cNvPr>
          <p:cNvSpPr>
            <a:spLocks noGrp="1"/>
          </p:cNvSpPr>
          <p:nvPr>
            <p:ph type="sldNum" sz="quarter" idx="10"/>
          </p:nvPr>
        </p:nvSpPr>
        <p:spPr/>
        <p:txBody>
          <a:bodyPr/>
          <a:lstStyle/>
          <a:p>
            <a:fld id="{8C4204F7-29FE-417B-B6AF-AD627D173508}" type="slidenum">
              <a:rPr lang="es-ES" smtClean="0"/>
              <a:pPr/>
              <a:t>17</a:t>
            </a:fld>
            <a:endParaRPr lang="es-ES"/>
          </a:p>
        </p:txBody>
      </p:sp>
    </p:spTree>
    <p:extLst>
      <p:ext uri="{BB962C8B-B14F-4D97-AF65-F5344CB8AC3E}">
        <p14:creationId xmlns:p14="http://schemas.microsoft.com/office/powerpoint/2010/main" val="28844035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911DBC-6B22-E09E-8A7E-D20009E8CEAD}"/>
            </a:ext>
          </a:extLst>
        </p:cNvPr>
        <p:cNvGrpSpPr/>
        <p:nvPr/>
      </p:nvGrpSpPr>
      <p:grpSpPr>
        <a:xfrm>
          <a:off x="0" y="0"/>
          <a:ext cx="0" cy="0"/>
          <a:chOff x="0" y="0"/>
          <a:chExt cx="0" cy="0"/>
        </a:xfrm>
      </p:grpSpPr>
      <p:sp>
        <p:nvSpPr>
          <p:cNvPr id="2" name="1 Marcador de imagen de diapositiva">
            <a:extLst>
              <a:ext uri="{FF2B5EF4-FFF2-40B4-BE49-F238E27FC236}">
                <a16:creationId xmlns:a16="http://schemas.microsoft.com/office/drawing/2014/main" id="{EE951E2C-6F85-3960-B424-68DACD4B8FEF}"/>
              </a:ext>
            </a:extLst>
          </p:cNvPr>
          <p:cNvSpPr>
            <a:spLocks noGrp="1" noRot="1" noChangeAspect="1"/>
          </p:cNvSpPr>
          <p:nvPr>
            <p:ph type="sldImg"/>
          </p:nvPr>
        </p:nvSpPr>
        <p:spPr/>
      </p:sp>
      <p:sp>
        <p:nvSpPr>
          <p:cNvPr id="3" name="2 Marcador de notas">
            <a:extLst>
              <a:ext uri="{FF2B5EF4-FFF2-40B4-BE49-F238E27FC236}">
                <a16:creationId xmlns:a16="http://schemas.microsoft.com/office/drawing/2014/main" id="{186BA76F-629E-F7E5-AF7C-8A896E673369}"/>
              </a:ext>
            </a:extLst>
          </p:cNvPr>
          <p:cNvSpPr>
            <a:spLocks noGrp="1"/>
          </p:cNvSpPr>
          <p:nvPr>
            <p:ph type="body" idx="1"/>
          </p:nvPr>
        </p:nvSpPr>
        <p:spPr/>
        <p:txBody>
          <a:bodyPr>
            <a:normAutofit/>
          </a:bodyPr>
          <a:lstStyle/>
          <a:p>
            <a:endParaRPr lang="es-ES" dirty="0"/>
          </a:p>
        </p:txBody>
      </p:sp>
      <p:sp>
        <p:nvSpPr>
          <p:cNvPr id="4" name="3 Marcador de número de diapositiva">
            <a:extLst>
              <a:ext uri="{FF2B5EF4-FFF2-40B4-BE49-F238E27FC236}">
                <a16:creationId xmlns:a16="http://schemas.microsoft.com/office/drawing/2014/main" id="{0925E108-37AC-9C9D-955B-394847DD275E}"/>
              </a:ext>
            </a:extLst>
          </p:cNvPr>
          <p:cNvSpPr>
            <a:spLocks noGrp="1"/>
          </p:cNvSpPr>
          <p:nvPr>
            <p:ph type="sldNum" sz="quarter" idx="10"/>
          </p:nvPr>
        </p:nvSpPr>
        <p:spPr/>
        <p:txBody>
          <a:bodyPr/>
          <a:lstStyle/>
          <a:p>
            <a:fld id="{8C4204F7-29FE-417B-B6AF-AD627D173508}" type="slidenum">
              <a:rPr lang="es-ES" smtClean="0"/>
              <a:pPr/>
              <a:t>18</a:t>
            </a:fld>
            <a:endParaRPr lang="es-ES"/>
          </a:p>
        </p:txBody>
      </p:sp>
    </p:spTree>
    <p:extLst>
      <p:ext uri="{BB962C8B-B14F-4D97-AF65-F5344CB8AC3E}">
        <p14:creationId xmlns:p14="http://schemas.microsoft.com/office/powerpoint/2010/main" val="3864927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53C127-CEDD-F6F7-CADA-0E0316CFB9C8}"/>
            </a:ext>
          </a:extLst>
        </p:cNvPr>
        <p:cNvGrpSpPr/>
        <p:nvPr/>
      </p:nvGrpSpPr>
      <p:grpSpPr>
        <a:xfrm>
          <a:off x="0" y="0"/>
          <a:ext cx="0" cy="0"/>
          <a:chOff x="0" y="0"/>
          <a:chExt cx="0" cy="0"/>
        </a:xfrm>
      </p:grpSpPr>
      <p:sp>
        <p:nvSpPr>
          <p:cNvPr id="2" name="1 Marcador de imagen de diapositiva">
            <a:extLst>
              <a:ext uri="{FF2B5EF4-FFF2-40B4-BE49-F238E27FC236}">
                <a16:creationId xmlns:a16="http://schemas.microsoft.com/office/drawing/2014/main" id="{F7980DEA-3067-D906-00F3-0D0C4A4378A7}"/>
              </a:ext>
            </a:extLst>
          </p:cNvPr>
          <p:cNvSpPr>
            <a:spLocks noGrp="1" noRot="1" noChangeAspect="1"/>
          </p:cNvSpPr>
          <p:nvPr>
            <p:ph type="sldImg"/>
          </p:nvPr>
        </p:nvSpPr>
        <p:spPr/>
      </p:sp>
      <p:sp>
        <p:nvSpPr>
          <p:cNvPr id="3" name="2 Marcador de notas">
            <a:extLst>
              <a:ext uri="{FF2B5EF4-FFF2-40B4-BE49-F238E27FC236}">
                <a16:creationId xmlns:a16="http://schemas.microsoft.com/office/drawing/2014/main" id="{06D1C84B-8D00-852C-8291-A37B8A3A8C9E}"/>
              </a:ext>
            </a:extLst>
          </p:cNvPr>
          <p:cNvSpPr>
            <a:spLocks noGrp="1"/>
          </p:cNvSpPr>
          <p:nvPr>
            <p:ph type="body" idx="1"/>
          </p:nvPr>
        </p:nvSpPr>
        <p:spPr/>
        <p:txBody>
          <a:bodyPr>
            <a:normAutofit/>
          </a:bodyPr>
          <a:lstStyle/>
          <a:p>
            <a:endParaRPr lang="es-ES" dirty="0"/>
          </a:p>
        </p:txBody>
      </p:sp>
      <p:sp>
        <p:nvSpPr>
          <p:cNvPr id="4" name="3 Marcador de número de diapositiva">
            <a:extLst>
              <a:ext uri="{FF2B5EF4-FFF2-40B4-BE49-F238E27FC236}">
                <a16:creationId xmlns:a16="http://schemas.microsoft.com/office/drawing/2014/main" id="{FC89E020-8CAE-62A8-4AC9-641F3158226C}"/>
              </a:ext>
            </a:extLst>
          </p:cNvPr>
          <p:cNvSpPr>
            <a:spLocks noGrp="1"/>
          </p:cNvSpPr>
          <p:nvPr>
            <p:ph type="sldNum" sz="quarter" idx="10"/>
          </p:nvPr>
        </p:nvSpPr>
        <p:spPr/>
        <p:txBody>
          <a:bodyPr/>
          <a:lstStyle/>
          <a:p>
            <a:fld id="{8C4204F7-29FE-417B-B6AF-AD627D173508}" type="slidenum">
              <a:rPr lang="es-ES" smtClean="0"/>
              <a:pPr/>
              <a:t>19</a:t>
            </a:fld>
            <a:endParaRPr lang="es-ES"/>
          </a:p>
        </p:txBody>
      </p:sp>
    </p:spTree>
    <p:extLst>
      <p:ext uri="{BB962C8B-B14F-4D97-AF65-F5344CB8AC3E}">
        <p14:creationId xmlns:p14="http://schemas.microsoft.com/office/powerpoint/2010/main" val="24410295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8C4204F7-29FE-417B-B6AF-AD627D173508}" type="slidenum">
              <a:rPr lang="es-ES" smtClean="0"/>
              <a:pPr/>
              <a:t>2</a:t>
            </a:fld>
            <a:endParaRPr lang="es-ES"/>
          </a:p>
        </p:txBody>
      </p:sp>
    </p:spTree>
    <p:extLst>
      <p:ext uri="{BB962C8B-B14F-4D97-AF65-F5344CB8AC3E}">
        <p14:creationId xmlns:p14="http://schemas.microsoft.com/office/powerpoint/2010/main" val="14609928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8C4204F7-29FE-417B-B6AF-AD627D173508}" type="slidenum">
              <a:rPr lang="es-ES" smtClean="0"/>
              <a:pPr/>
              <a:t>3</a:t>
            </a:fld>
            <a:endParaRPr lang="es-ES"/>
          </a:p>
        </p:txBody>
      </p:sp>
    </p:spTree>
    <p:extLst>
      <p:ext uri="{BB962C8B-B14F-4D97-AF65-F5344CB8AC3E}">
        <p14:creationId xmlns:p14="http://schemas.microsoft.com/office/powerpoint/2010/main" val="25513724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8C4204F7-29FE-417B-B6AF-AD627D173508}" type="slidenum">
              <a:rPr lang="es-ES" smtClean="0"/>
              <a:pPr/>
              <a:t>4</a:t>
            </a:fld>
            <a:endParaRPr lang="es-ES"/>
          </a:p>
        </p:txBody>
      </p:sp>
    </p:spTree>
    <p:extLst>
      <p:ext uri="{BB962C8B-B14F-4D97-AF65-F5344CB8AC3E}">
        <p14:creationId xmlns:p14="http://schemas.microsoft.com/office/powerpoint/2010/main" val="35739992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8C4204F7-29FE-417B-B6AF-AD627D173508}" type="slidenum">
              <a:rPr lang="es-ES" smtClean="0"/>
              <a:pPr/>
              <a:t>5</a:t>
            </a:fld>
            <a:endParaRPr lang="es-ES"/>
          </a:p>
        </p:txBody>
      </p:sp>
    </p:spTree>
    <p:extLst>
      <p:ext uri="{BB962C8B-B14F-4D97-AF65-F5344CB8AC3E}">
        <p14:creationId xmlns:p14="http://schemas.microsoft.com/office/powerpoint/2010/main" val="25787931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22F2EB-2BC4-C438-AC6E-FC7809D5A5B2}"/>
            </a:ext>
          </a:extLst>
        </p:cNvPr>
        <p:cNvGrpSpPr/>
        <p:nvPr/>
      </p:nvGrpSpPr>
      <p:grpSpPr>
        <a:xfrm>
          <a:off x="0" y="0"/>
          <a:ext cx="0" cy="0"/>
          <a:chOff x="0" y="0"/>
          <a:chExt cx="0" cy="0"/>
        </a:xfrm>
      </p:grpSpPr>
      <p:sp>
        <p:nvSpPr>
          <p:cNvPr id="2" name="1 Marcador de imagen de diapositiva">
            <a:extLst>
              <a:ext uri="{FF2B5EF4-FFF2-40B4-BE49-F238E27FC236}">
                <a16:creationId xmlns:a16="http://schemas.microsoft.com/office/drawing/2014/main" id="{AB600F81-ECB8-AD2B-4E10-B21DA29C4111}"/>
              </a:ext>
            </a:extLst>
          </p:cNvPr>
          <p:cNvSpPr>
            <a:spLocks noGrp="1" noRot="1" noChangeAspect="1"/>
          </p:cNvSpPr>
          <p:nvPr>
            <p:ph type="sldImg"/>
          </p:nvPr>
        </p:nvSpPr>
        <p:spPr/>
      </p:sp>
      <p:sp>
        <p:nvSpPr>
          <p:cNvPr id="3" name="2 Marcador de notas">
            <a:extLst>
              <a:ext uri="{FF2B5EF4-FFF2-40B4-BE49-F238E27FC236}">
                <a16:creationId xmlns:a16="http://schemas.microsoft.com/office/drawing/2014/main" id="{D80328B4-33D4-19F6-4641-7010378864D2}"/>
              </a:ext>
            </a:extLst>
          </p:cNvPr>
          <p:cNvSpPr>
            <a:spLocks noGrp="1"/>
          </p:cNvSpPr>
          <p:nvPr>
            <p:ph type="body" idx="1"/>
          </p:nvPr>
        </p:nvSpPr>
        <p:spPr/>
        <p:txBody>
          <a:bodyPr>
            <a:normAutofit/>
          </a:bodyPr>
          <a:lstStyle/>
          <a:p>
            <a:endParaRPr lang="es-ES" dirty="0"/>
          </a:p>
        </p:txBody>
      </p:sp>
      <p:sp>
        <p:nvSpPr>
          <p:cNvPr id="4" name="3 Marcador de número de diapositiva">
            <a:extLst>
              <a:ext uri="{FF2B5EF4-FFF2-40B4-BE49-F238E27FC236}">
                <a16:creationId xmlns:a16="http://schemas.microsoft.com/office/drawing/2014/main" id="{3F8CB5D9-24E2-CB3B-1ED4-9C155284C015}"/>
              </a:ext>
            </a:extLst>
          </p:cNvPr>
          <p:cNvSpPr>
            <a:spLocks noGrp="1"/>
          </p:cNvSpPr>
          <p:nvPr>
            <p:ph type="sldNum" sz="quarter" idx="10"/>
          </p:nvPr>
        </p:nvSpPr>
        <p:spPr/>
        <p:txBody>
          <a:bodyPr/>
          <a:lstStyle/>
          <a:p>
            <a:fld id="{8C4204F7-29FE-417B-B6AF-AD627D173508}" type="slidenum">
              <a:rPr lang="es-ES" smtClean="0"/>
              <a:pPr/>
              <a:t>6</a:t>
            </a:fld>
            <a:endParaRPr lang="es-ES"/>
          </a:p>
        </p:txBody>
      </p:sp>
    </p:spTree>
    <p:extLst>
      <p:ext uri="{BB962C8B-B14F-4D97-AF65-F5344CB8AC3E}">
        <p14:creationId xmlns:p14="http://schemas.microsoft.com/office/powerpoint/2010/main" val="13310256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8C4204F7-29FE-417B-B6AF-AD627D173508}" type="slidenum">
              <a:rPr lang="es-ES" smtClean="0"/>
              <a:pPr/>
              <a:t>7</a:t>
            </a:fld>
            <a:endParaRPr lang="es-ES"/>
          </a:p>
        </p:txBody>
      </p:sp>
    </p:spTree>
    <p:extLst>
      <p:ext uri="{BB962C8B-B14F-4D97-AF65-F5344CB8AC3E}">
        <p14:creationId xmlns:p14="http://schemas.microsoft.com/office/powerpoint/2010/main" val="39146033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8C4204F7-29FE-417B-B6AF-AD627D173508}" type="slidenum">
              <a:rPr lang="es-ES" smtClean="0"/>
              <a:pPr/>
              <a:t>8</a:t>
            </a:fld>
            <a:endParaRPr lang="es-ES"/>
          </a:p>
        </p:txBody>
      </p:sp>
    </p:spTree>
    <p:extLst>
      <p:ext uri="{BB962C8B-B14F-4D97-AF65-F5344CB8AC3E}">
        <p14:creationId xmlns:p14="http://schemas.microsoft.com/office/powerpoint/2010/main" val="29628106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AACF4F-F474-9869-FAC4-1B21A6438549}"/>
            </a:ext>
          </a:extLst>
        </p:cNvPr>
        <p:cNvGrpSpPr/>
        <p:nvPr/>
      </p:nvGrpSpPr>
      <p:grpSpPr>
        <a:xfrm>
          <a:off x="0" y="0"/>
          <a:ext cx="0" cy="0"/>
          <a:chOff x="0" y="0"/>
          <a:chExt cx="0" cy="0"/>
        </a:xfrm>
      </p:grpSpPr>
      <p:sp>
        <p:nvSpPr>
          <p:cNvPr id="2" name="1 Marcador de imagen de diapositiva">
            <a:extLst>
              <a:ext uri="{FF2B5EF4-FFF2-40B4-BE49-F238E27FC236}">
                <a16:creationId xmlns:a16="http://schemas.microsoft.com/office/drawing/2014/main" id="{5A45A96D-291E-8C68-049A-9ABB65EC3805}"/>
              </a:ext>
            </a:extLst>
          </p:cNvPr>
          <p:cNvSpPr>
            <a:spLocks noGrp="1" noRot="1" noChangeAspect="1"/>
          </p:cNvSpPr>
          <p:nvPr>
            <p:ph type="sldImg"/>
          </p:nvPr>
        </p:nvSpPr>
        <p:spPr/>
      </p:sp>
      <p:sp>
        <p:nvSpPr>
          <p:cNvPr id="3" name="2 Marcador de notas">
            <a:extLst>
              <a:ext uri="{FF2B5EF4-FFF2-40B4-BE49-F238E27FC236}">
                <a16:creationId xmlns:a16="http://schemas.microsoft.com/office/drawing/2014/main" id="{46F11B70-3B25-4A0F-FA6B-AAD943312420}"/>
              </a:ext>
            </a:extLst>
          </p:cNvPr>
          <p:cNvSpPr>
            <a:spLocks noGrp="1"/>
          </p:cNvSpPr>
          <p:nvPr>
            <p:ph type="body" idx="1"/>
          </p:nvPr>
        </p:nvSpPr>
        <p:spPr/>
        <p:txBody>
          <a:bodyPr>
            <a:normAutofit/>
          </a:bodyPr>
          <a:lstStyle/>
          <a:p>
            <a:endParaRPr lang="es-ES" dirty="0"/>
          </a:p>
        </p:txBody>
      </p:sp>
      <p:sp>
        <p:nvSpPr>
          <p:cNvPr id="4" name="3 Marcador de número de diapositiva">
            <a:extLst>
              <a:ext uri="{FF2B5EF4-FFF2-40B4-BE49-F238E27FC236}">
                <a16:creationId xmlns:a16="http://schemas.microsoft.com/office/drawing/2014/main" id="{DFB4070C-100A-488A-423E-3EE850C4C44C}"/>
              </a:ext>
            </a:extLst>
          </p:cNvPr>
          <p:cNvSpPr>
            <a:spLocks noGrp="1"/>
          </p:cNvSpPr>
          <p:nvPr>
            <p:ph type="sldNum" sz="quarter" idx="10"/>
          </p:nvPr>
        </p:nvSpPr>
        <p:spPr/>
        <p:txBody>
          <a:bodyPr/>
          <a:lstStyle/>
          <a:p>
            <a:fld id="{8C4204F7-29FE-417B-B6AF-AD627D173508}" type="slidenum">
              <a:rPr lang="es-ES" smtClean="0"/>
              <a:pPr/>
              <a:t>9</a:t>
            </a:fld>
            <a:endParaRPr lang="es-ES"/>
          </a:p>
        </p:txBody>
      </p:sp>
    </p:spTree>
    <p:extLst>
      <p:ext uri="{BB962C8B-B14F-4D97-AF65-F5344CB8AC3E}">
        <p14:creationId xmlns:p14="http://schemas.microsoft.com/office/powerpoint/2010/main" val="9873329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p>
        </p:txBody>
      </p:sp>
      <p:sp>
        <p:nvSpPr>
          <p:cNvPr id="4" name="3 Marcador de fecha"/>
          <p:cNvSpPr>
            <a:spLocks noGrp="1"/>
          </p:cNvSpPr>
          <p:nvPr>
            <p:ph type="dt" sz="half" idx="10"/>
          </p:nvPr>
        </p:nvSpPr>
        <p:spPr/>
        <p:txBody>
          <a:bodyPr/>
          <a:lstStyle/>
          <a:p>
            <a:fld id="{72BE1716-5B5F-42BC-A376-AA4EFCB34EDF}" type="datetimeFigureOut">
              <a:rPr lang="es-ES" smtClean="0"/>
              <a:pPr/>
              <a:t>05/02/2026</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F6FEFF47-A81A-457E-8123-AC8CD9175ABA}" type="slidenum">
              <a:rPr lang="es-ES" smtClean="0"/>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p>
            <a:fld id="{72BE1716-5B5F-42BC-A376-AA4EFCB34EDF}" type="datetimeFigureOut">
              <a:rPr lang="es-ES" smtClean="0"/>
              <a:pPr/>
              <a:t>05/02/2026</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F6FEFF47-A81A-457E-8123-AC8CD9175ABA}" type="slidenum">
              <a:rPr lang="es-ES" smtClean="0"/>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a:t>Haga clic para modificar el estilo de título del patrón</a:t>
            </a:r>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p>
            <a:fld id="{72BE1716-5B5F-42BC-A376-AA4EFCB34EDF}" type="datetimeFigureOut">
              <a:rPr lang="es-ES" smtClean="0"/>
              <a:pPr/>
              <a:t>05/02/2026</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F6FEFF47-A81A-457E-8123-AC8CD9175ABA}" type="slidenum">
              <a:rPr lang="es-ES" smtClean="0"/>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p>
            <a:fld id="{72BE1716-5B5F-42BC-A376-AA4EFCB34EDF}" type="datetimeFigureOut">
              <a:rPr lang="es-ES" smtClean="0"/>
              <a:pPr/>
              <a:t>05/02/2026</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F6FEFF47-A81A-457E-8123-AC8CD9175ABA}" type="slidenum">
              <a:rPr lang="es-ES" smtClean="0"/>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3 Marcador de fecha"/>
          <p:cNvSpPr>
            <a:spLocks noGrp="1"/>
          </p:cNvSpPr>
          <p:nvPr>
            <p:ph type="dt" sz="half" idx="10"/>
          </p:nvPr>
        </p:nvSpPr>
        <p:spPr/>
        <p:txBody>
          <a:bodyPr/>
          <a:lstStyle/>
          <a:p>
            <a:fld id="{72BE1716-5B5F-42BC-A376-AA4EFCB34EDF}" type="datetimeFigureOut">
              <a:rPr lang="es-ES" smtClean="0"/>
              <a:pPr/>
              <a:t>05/02/2026</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F6FEFF47-A81A-457E-8123-AC8CD9175ABA}" type="slidenum">
              <a:rPr lang="es-ES" smtClean="0"/>
              <a:pPr/>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fecha"/>
          <p:cNvSpPr>
            <a:spLocks noGrp="1"/>
          </p:cNvSpPr>
          <p:nvPr>
            <p:ph type="dt" sz="half" idx="10"/>
          </p:nvPr>
        </p:nvSpPr>
        <p:spPr/>
        <p:txBody>
          <a:bodyPr/>
          <a:lstStyle/>
          <a:p>
            <a:fld id="{72BE1716-5B5F-42BC-A376-AA4EFCB34EDF}" type="datetimeFigureOut">
              <a:rPr lang="es-ES" smtClean="0"/>
              <a:pPr/>
              <a:t>05/02/2026</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F6FEFF47-A81A-457E-8123-AC8CD9175ABA}" type="slidenum">
              <a:rPr lang="es-ES" smtClean="0"/>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6 Marcador de fecha"/>
          <p:cNvSpPr>
            <a:spLocks noGrp="1"/>
          </p:cNvSpPr>
          <p:nvPr>
            <p:ph type="dt" sz="half" idx="10"/>
          </p:nvPr>
        </p:nvSpPr>
        <p:spPr/>
        <p:txBody>
          <a:bodyPr/>
          <a:lstStyle/>
          <a:p>
            <a:fld id="{72BE1716-5B5F-42BC-A376-AA4EFCB34EDF}" type="datetimeFigureOut">
              <a:rPr lang="es-ES" smtClean="0"/>
              <a:pPr/>
              <a:t>05/02/2026</a:t>
            </a:fld>
            <a:endParaRPr lang="es-ES"/>
          </a:p>
        </p:txBody>
      </p:sp>
      <p:sp>
        <p:nvSpPr>
          <p:cNvPr id="8" name="7 Marcador de pie de página"/>
          <p:cNvSpPr>
            <a:spLocks noGrp="1"/>
          </p:cNvSpPr>
          <p:nvPr>
            <p:ph type="ftr" sz="quarter" idx="11"/>
          </p:nvPr>
        </p:nvSpPr>
        <p:spPr/>
        <p:txBody>
          <a:bodyPr/>
          <a:lstStyle/>
          <a:p>
            <a:endParaRPr lang="es-ES"/>
          </a:p>
        </p:txBody>
      </p:sp>
      <p:sp>
        <p:nvSpPr>
          <p:cNvPr id="9" name="8 Marcador de número de diapositiva"/>
          <p:cNvSpPr>
            <a:spLocks noGrp="1"/>
          </p:cNvSpPr>
          <p:nvPr>
            <p:ph type="sldNum" sz="quarter" idx="12"/>
          </p:nvPr>
        </p:nvSpPr>
        <p:spPr/>
        <p:txBody>
          <a:bodyPr/>
          <a:lstStyle/>
          <a:p>
            <a:fld id="{F6FEFF47-A81A-457E-8123-AC8CD9175ABA}" type="slidenum">
              <a:rPr lang="es-ES" smtClean="0"/>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fecha"/>
          <p:cNvSpPr>
            <a:spLocks noGrp="1"/>
          </p:cNvSpPr>
          <p:nvPr>
            <p:ph type="dt" sz="half" idx="10"/>
          </p:nvPr>
        </p:nvSpPr>
        <p:spPr/>
        <p:txBody>
          <a:bodyPr/>
          <a:lstStyle/>
          <a:p>
            <a:fld id="{72BE1716-5B5F-42BC-A376-AA4EFCB34EDF}" type="datetimeFigureOut">
              <a:rPr lang="es-ES" smtClean="0"/>
              <a:pPr/>
              <a:t>05/02/2026</a:t>
            </a:fld>
            <a:endParaRPr lang="es-ES"/>
          </a:p>
        </p:txBody>
      </p:sp>
      <p:sp>
        <p:nvSpPr>
          <p:cNvPr id="4" name="3 Marcador de pie de página"/>
          <p:cNvSpPr>
            <a:spLocks noGrp="1"/>
          </p:cNvSpPr>
          <p:nvPr>
            <p:ph type="ftr" sz="quarter" idx="11"/>
          </p:nvPr>
        </p:nvSpPr>
        <p:spPr/>
        <p:txBody>
          <a:bodyPr/>
          <a:lstStyle/>
          <a:p>
            <a:endParaRPr lang="es-ES"/>
          </a:p>
        </p:txBody>
      </p:sp>
      <p:sp>
        <p:nvSpPr>
          <p:cNvPr id="5" name="4 Marcador de número de diapositiva"/>
          <p:cNvSpPr>
            <a:spLocks noGrp="1"/>
          </p:cNvSpPr>
          <p:nvPr>
            <p:ph type="sldNum" sz="quarter" idx="12"/>
          </p:nvPr>
        </p:nvSpPr>
        <p:spPr/>
        <p:txBody>
          <a:bodyPr/>
          <a:lstStyle/>
          <a:p>
            <a:fld id="{F6FEFF47-A81A-457E-8123-AC8CD9175ABA}" type="slidenum">
              <a:rPr lang="es-ES" smtClean="0"/>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72BE1716-5B5F-42BC-A376-AA4EFCB34EDF}" type="datetimeFigureOut">
              <a:rPr lang="es-ES" smtClean="0"/>
              <a:pPr/>
              <a:t>05/02/2026</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F6FEFF47-A81A-457E-8123-AC8CD9175ABA}" type="slidenum">
              <a:rPr lang="es-ES" smtClean="0"/>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a:t>Haga clic para modificar el estilo de título del patrón</a:t>
            </a:r>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p>
            <a:fld id="{72BE1716-5B5F-42BC-A376-AA4EFCB34EDF}" type="datetimeFigureOut">
              <a:rPr lang="es-ES" smtClean="0"/>
              <a:pPr/>
              <a:t>05/02/2026</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F6FEFF47-A81A-457E-8123-AC8CD9175ABA}" type="slidenum">
              <a:rPr lang="es-ES" smtClean="0"/>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a:t>Haga clic para modificar el estilo de título del patrón</a:t>
            </a:r>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p>
            <a:fld id="{72BE1716-5B5F-42BC-A376-AA4EFCB34EDF}" type="datetimeFigureOut">
              <a:rPr lang="es-ES" smtClean="0"/>
              <a:pPr/>
              <a:t>05/02/2026</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F6FEFF47-A81A-457E-8123-AC8CD9175ABA}" type="slidenum">
              <a:rPr lang="es-ES" smtClean="0"/>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2BE1716-5B5F-42BC-A376-AA4EFCB34EDF}" type="datetimeFigureOut">
              <a:rPr lang="es-ES" smtClean="0"/>
              <a:pPr/>
              <a:t>05/02/2026</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6FEFF47-A81A-457E-8123-AC8CD9175ABA}" type="slidenum">
              <a:rPr lang="es-ES" smtClean="0"/>
              <a:pPr/>
              <a:t>‹Nº›</a:t>
            </a:fld>
            <a:endParaRPr lang="es-E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23.emf"/><Relationship Id="rId4" Type="http://schemas.openxmlformats.org/officeDocument/2006/relationships/image" Target="../media/image22.emf"/></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25.emf"/><Relationship Id="rId4" Type="http://schemas.openxmlformats.org/officeDocument/2006/relationships/image" Target="../media/image24.emf"/></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27.emf"/><Relationship Id="rId4" Type="http://schemas.openxmlformats.org/officeDocument/2006/relationships/image" Target="../media/image26.emf"/></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29.pn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32.png"/><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mailto:daniel@cpp-publicidad.com" TargetMode="External"/><Relationship Id="rId1" Type="http://schemas.openxmlformats.org/officeDocument/2006/relationships/slideLayout" Target="../slideLayouts/slideLayout2.xml"/><Relationship Id="rId5" Type="http://schemas.openxmlformats.org/officeDocument/2006/relationships/hyperlink" Target="mailto:carmen@cpp-publicidad.com" TargetMode="External"/><Relationship Id="rId4" Type="http://schemas.openxmlformats.org/officeDocument/2006/relationships/hyperlink" Target="mailto:olga@cpp-publicidad.com"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7.emf"/><Relationship Id="rId4" Type="http://schemas.openxmlformats.org/officeDocument/2006/relationships/image" Target="../media/image6.emf"/></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9.emf"/><Relationship Id="rId4" Type="http://schemas.openxmlformats.org/officeDocument/2006/relationships/image" Target="../media/image8.emf"/></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1.emf"/><Relationship Id="rId4" Type="http://schemas.openxmlformats.org/officeDocument/2006/relationships/image" Target="../media/image10.emf"/></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EBD96795-A76F-36C0-04A1-4B5051AD0F08}"/>
              </a:ext>
            </a:extLst>
          </p:cNvPr>
          <p:cNvPicPr>
            <a:picLocks noChangeAspect="1"/>
          </p:cNvPicPr>
          <p:nvPr/>
        </p:nvPicPr>
        <p:blipFill>
          <a:blip r:embed="rId3"/>
          <a:stretch>
            <a:fillRect/>
          </a:stretch>
        </p:blipFill>
        <p:spPr>
          <a:xfrm>
            <a:off x="0" y="-89383"/>
            <a:ext cx="9144000" cy="6096000"/>
          </a:xfrm>
          <a:prstGeom prst="rect">
            <a:avLst/>
          </a:prstGeom>
        </p:spPr>
      </p:pic>
      <p:sp>
        <p:nvSpPr>
          <p:cNvPr id="4" name="AutoShape 2" descr="Navidad en Italia: fechas y nombres de las fiestas navideñas - El Itañol">
            <a:extLst>
              <a:ext uri="{FF2B5EF4-FFF2-40B4-BE49-F238E27FC236}">
                <a16:creationId xmlns:a16="http://schemas.microsoft.com/office/drawing/2014/main" id="{4AAA597B-563E-EA44-BB57-8CBFE6D711EF}"/>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7" name="AutoShape 6" descr="Navidad en Italia: fechas y nombres de las fiestas navideñas - El Itañol">
            <a:extLst>
              <a:ext uri="{FF2B5EF4-FFF2-40B4-BE49-F238E27FC236}">
                <a16:creationId xmlns:a16="http://schemas.microsoft.com/office/drawing/2014/main" id="{FE0AD737-F569-22A5-1540-9C2281F843F3}"/>
              </a:ext>
            </a:extLst>
          </p:cNvPr>
          <p:cNvSpPr>
            <a:spLocks noChangeAspect="1" noChangeArrowheads="1"/>
          </p:cNvSpPr>
          <p:nvPr/>
        </p:nvSpPr>
        <p:spPr bwMode="auto">
          <a:xfrm>
            <a:off x="2267744" y="3429000"/>
            <a:ext cx="2609056" cy="260905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pic>
        <p:nvPicPr>
          <p:cNvPr id="1030" name="Picture 6">
            <a:extLst>
              <a:ext uri="{FF2B5EF4-FFF2-40B4-BE49-F238E27FC236}">
                <a16:creationId xmlns:a16="http://schemas.microsoft.com/office/drawing/2014/main" id="{D5C6C112-A8F5-A56D-5699-F365E07E118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5288" y="6111432"/>
            <a:ext cx="5292080" cy="36842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C:\Users\Daniel\Desktop\CPP Gestión\logo_CPP_web.png">
            <a:extLst>
              <a:ext uri="{FF2B5EF4-FFF2-40B4-BE49-F238E27FC236}">
                <a16:creationId xmlns:a16="http://schemas.microsoft.com/office/drawing/2014/main" id="{7560715F-6739-6B76-2C66-B33FDB02ADB6}"/>
              </a:ext>
            </a:extLst>
          </p:cNvPr>
          <p:cNvPicPr>
            <a:picLocks noChangeAspect="1" noChangeArrowheads="1"/>
          </p:cNvPicPr>
          <p:nvPr/>
        </p:nvPicPr>
        <p:blipFill>
          <a:blip r:embed="rId5" cstate="print"/>
          <a:srcRect/>
          <a:stretch>
            <a:fillRect/>
          </a:stretch>
        </p:blipFill>
        <p:spPr bwMode="auto">
          <a:xfrm>
            <a:off x="7092280" y="-367268"/>
            <a:ext cx="1776007" cy="1872208"/>
          </a:xfrm>
          <a:prstGeom prst="rect">
            <a:avLst/>
          </a:prstGeom>
          <a:noFill/>
        </p:spPr>
      </p:pic>
      <p:sp>
        <p:nvSpPr>
          <p:cNvPr id="8" name="CuadroTexto 7">
            <a:extLst>
              <a:ext uri="{FF2B5EF4-FFF2-40B4-BE49-F238E27FC236}">
                <a16:creationId xmlns:a16="http://schemas.microsoft.com/office/drawing/2014/main" id="{1F0EC5B7-CF25-4743-8B87-4922301043D5}"/>
              </a:ext>
            </a:extLst>
          </p:cNvPr>
          <p:cNvSpPr txBox="1"/>
          <p:nvPr/>
        </p:nvSpPr>
        <p:spPr>
          <a:xfrm>
            <a:off x="6012160" y="6381328"/>
            <a:ext cx="2664296" cy="368424"/>
          </a:xfrm>
          <a:prstGeom prst="rect">
            <a:avLst/>
          </a:prstGeom>
          <a:noFill/>
        </p:spPr>
        <p:txBody>
          <a:bodyPr wrap="square" rtlCol="0">
            <a:spAutoFit/>
          </a:bodyPr>
          <a:lstStyle/>
          <a:p>
            <a:r>
              <a:rPr lang="es-ES" dirty="0"/>
              <a:t>Sevilla septiembre 2026</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19F31B-3A97-FA73-AA30-A2F21675A0B0}"/>
            </a:ext>
          </a:extLst>
        </p:cNvPr>
        <p:cNvGrpSpPr/>
        <p:nvPr/>
      </p:nvGrpSpPr>
      <p:grpSpPr>
        <a:xfrm>
          <a:off x="0" y="0"/>
          <a:ext cx="0" cy="0"/>
          <a:chOff x="0" y="0"/>
          <a:chExt cx="0" cy="0"/>
        </a:xfrm>
      </p:grpSpPr>
      <p:pic>
        <p:nvPicPr>
          <p:cNvPr id="6" name="Picture 3" descr="C:\Users\Daniel\Desktop\CPP Gestión\logo_CPP_web.png">
            <a:extLst>
              <a:ext uri="{FF2B5EF4-FFF2-40B4-BE49-F238E27FC236}">
                <a16:creationId xmlns:a16="http://schemas.microsoft.com/office/drawing/2014/main" id="{B7B753D6-D145-7D4A-B4B2-AB8BA7EE3DC3}"/>
              </a:ext>
            </a:extLst>
          </p:cNvPr>
          <p:cNvPicPr>
            <a:picLocks noChangeAspect="1" noChangeArrowheads="1"/>
          </p:cNvPicPr>
          <p:nvPr/>
        </p:nvPicPr>
        <p:blipFill>
          <a:blip r:embed="rId3" cstate="print"/>
          <a:srcRect/>
          <a:stretch>
            <a:fillRect/>
          </a:stretch>
        </p:blipFill>
        <p:spPr bwMode="auto">
          <a:xfrm>
            <a:off x="7092280" y="-367268"/>
            <a:ext cx="1776007" cy="1872208"/>
          </a:xfrm>
          <a:prstGeom prst="rect">
            <a:avLst/>
          </a:prstGeom>
          <a:noFill/>
        </p:spPr>
      </p:pic>
      <p:sp>
        <p:nvSpPr>
          <p:cNvPr id="9" name="CuadroTexto 8">
            <a:extLst>
              <a:ext uri="{FF2B5EF4-FFF2-40B4-BE49-F238E27FC236}">
                <a16:creationId xmlns:a16="http://schemas.microsoft.com/office/drawing/2014/main" id="{45BFF140-6DCA-7173-7FE0-71CE815D47CC}"/>
              </a:ext>
            </a:extLst>
          </p:cNvPr>
          <p:cNvSpPr txBox="1"/>
          <p:nvPr/>
        </p:nvSpPr>
        <p:spPr>
          <a:xfrm>
            <a:off x="287232" y="490027"/>
            <a:ext cx="8035408" cy="1077218"/>
          </a:xfrm>
          <a:prstGeom prst="rect">
            <a:avLst/>
          </a:prstGeom>
          <a:noFill/>
        </p:spPr>
        <p:txBody>
          <a:bodyPr wrap="square">
            <a:spAutoFit/>
          </a:bodyPr>
          <a:lstStyle/>
          <a:p>
            <a:pPr>
              <a:buClr>
                <a:srgbClr val="00B0F0"/>
              </a:buClr>
              <a:tabLst>
                <a:tab pos="538163" algn="l"/>
              </a:tabLst>
            </a:pPr>
            <a:r>
              <a:rPr lang="es-ES" sz="4400" b="1" dirty="0" err="1">
                <a:solidFill>
                  <a:srgbClr val="FFC000"/>
                </a:solidFill>
                <a:effectLst>
                  <a:outerShdw blurRad="38100" dist="38100" dir="2700000" algn="tl">
                    <a:srgbClr val="000000">
                      <a:alpha val="43137"/>
                    </a:srgbClr>
                  </a:outerShdw>
                </a:effectLst>
                <a:latin typeface="Avenir Next LT Pro" panose="020B0504020202020204" pitchFamily="34" charset="0"/>
              </a:rPr>
              <a:t>Only</a:t>
            </a:r>
            <a:r>
              <a:rPr lang="es-ES" sz="4400" b="1" dirty="0">
                <a:solidFill>
                  <a:srgbClr val="FFC000"/>
                </a:solidFill>
                <a:effectLst>
                  <a:outerShdw blurRad="38100" dist="38100" dir="2700000" algn="tl">
                    <a:srgbClr val="000000">
                      <a:alpha val="43137"/>
                    </a:srgbClr>
                  </a:outerShdw>
                </a:effectLst>
                <a:latin typeface="Avenir Next LT Pro" panose="020B0504020202020204" pitchFamily="34" charset="0"/>
              </a:rPr>
              <a:t> YOU Sevilla 5*</a:t>
            </a:r>
          </a:p>
          <a:p>
            <a:pPr>
              <a:buClr>
                <a:srgbClr val="00B0F0"/>
              </a:buClr>
              <a:tabLst>
                <a:tab pos="538163" algn="l"/>
              </a:tabLst>
            </a:pPr>
            <a:r>
              <a:rPr lang="es-ES" sz="2000" b="1" dirty="0">
                <a:solidFill>
                  <a:srgbClr val="5B5B5B"/>
                </a:solidFill>
                <a:latin typeface="Roboto" panose="02000000000000000000" pitchFamily="2" charset="0"/>
              </a:rPr>
              <a:t>Salas de reunión</a:t>
            </a:r>
            <a:endParaRPr lang="es-ES" sz="2000" b="1" dirty="0">
              <a:solidFill>
                <a:srgbClr val="FFC000"/>
              </a:solidFill>
              <a:effectLst>
                <a:outerShdw blurRad="38100" dist="38100" dir="2700000" algn="tl">
                  <a:srgbClr val="000000">
                    <a:alpha val="43137"/>
                  </a:srgbClr>
                </a:outerShdw>
              </a:effectLst>
              <a:latin typeface="Avenir Next LT Pro" panose="020B0504020202020204" pitchFamily="34" charset="0"/>
            </a:endParaRPr>
          </a:p>
        </p:txBody>
      </p:sp>
      <p:sp>
        <p:nvSpPr>
          <p:cNvPr id="2" name="CuadroTexto 1">
            <a:extLst>
              <a:ext uri="{FF2B5EF4-FFF2-40B4-BE49-F238E27FC236}">
                <a16:creationId xmlns:a16="http://schemas.microsoft.com/office/drawing/2014/main" id="{496D7182-E53E-1845-5032-3179AB1DFDC2}"/>
              </a:ext>
            </a:extLst>
          </p:cNvPr>
          <p:cNvSpPr txBox="1"/>
          <p:nvPr/>
        </p:nvSpPr>
        <p:spPr>
          <a:xfrm>
            <a:off x="335832" y="1579992"/>
            <a:ext cx="7704856" cy="1569660"/>
          </a:xfrm>
          <a:prstGeom prst="rect">
            <a:avLst/>
          </a:prstGeom>
          <a:noFill/>
        </p:spPr>
        <p:txBody>
          <a:bodyPr wrap="square" rtlCol="0">
            <a:spAutoFit/>
          </a:bodyPr>
          <a:lstStyle/>
          <a:p>
            <a:pPr fontAlgn="base"/>
            <a:endParaRPr lang="es-ES" dirty="0"/>
          </a:p>
          <a:p>
            <a:pPr fontAlgn="base"/>
            <a:r>
              <a:rPr lang="es-ES" dirty="0"/>
              <a:t>Rosemary </a:t>
            </a:r>
            <a:r>
              <a:rPr lang="es-ES" dirty="0" err="1"/>
              <a:t>Room</a:t>
            </a:r>
            <a:endParaRPr lang="es-ES" dirty="0"/>
          </a:p>
          <a:p>
            <a:pPr fontAlgn="base"/>
            <a:r>
              <a:rPr lang="es-ES" sz="1500" dirty="0"/>
              <a:t>Ubicado en la primera planta del hotel y con vistas a la piscina, este espacio de 90m², bañado en abundante luz natural es un espacio perfecto.</a:t>
            </a:r>
            <a:br>
              <a:rPr lang="es-ES" sz="1500" dirty="0"/>
            </a:br>
            <a:r>
              <a:rPr lang="es-ES" sz="1500" dirty="0"/>
              <a:t>Salón panelable con Citrus </a:t>
            </a:r>
            <a:r>
              <a:rPr lang="es-ES" sz="1500" dirty="0" err="1"/>
              <a:t>Room</a:t>
            </a:r>
            <a:r>
              <a:rPr lang="es-ES" sz="1500" dirty="0"/>
              <a:t>.</a:t>
            </a:r>
            <a:br>
              <a:rPr lang="es-ES" sz="1500" dirty="0"/>
            </a:br>
            <a:r>
              <a:rPr lang="es-ES" sz="1500" dirty="0"/>
              <a:t>*Aforo aproximado de 60 personas.</a:t>
            </a:r>
          </a:p>
        </p:txBody>
      </p:sp>
      <p:sp>
        <p:nvSpPr>
          <p:cNvPr id="10" name="CuadroTexto 9">
            <a:extLst>
              <a:ext uri="{FF2B5EF4-FFF2-40B4-BE49-F238E27FC236}">
                <a16:creationId xmlns:a16="http://schemas.microsoft.com/office/drawing/2014/main" id="{4F08FBB0-7E22-7502-672A-320B81DFF34E}"/>
              </a:ext>
            </a:extLst>
          </p:cNvPr>
          <p:cNvSpPr txBox="1"/>
          <p:nvPr/>
        </p:nvSpPr>
        <p:spPr>
          <a:xfrm>
            <a:off x="7500903" y="6543208"/>
            <a:ext cx="1367384" cy="307777"/>
          </a:xfrm>
          <a:prstGeom prst="rect">
            <a:avLst/>
          </a:prstGeom>
          <a:noFill/>
        </p:spPr>
        <p:txBody>
          <a:bodyPr wrap="square">
            <a:spAutoFit/>
          </a:bodyPr>
          <a:lstStyle/>
          <a:p>
            <a:pPr algn="r"/>
            <a:r>
              <a:rPr lang="es-ES" sz="1400" b="0" i="0" dirty="0">
                <a:effectLst/>
                <a:latin typeface="Museo-Sans-Regular"/>
              </a:rPr>
              <a:t>IVA no incluido</a:t>
            </a:r>
            <a:endParaRPr lang="es-ES" sz="1400" dirty="0"/>
          </a:p>
        </p:txBody>
      </p:sp>
      <p:pic>
        <p:nvPicPr>
          <p:cNvPr id="4" name="Imagen 3">
            <a:extLst>
              <a:ext uri="{FF2B5EF4-FFF2-40B4-BE49-F238E27FC236}">
                <a16:creationId xmlns:a16="http://schemas.microsoft.com/office/drawing/2014/main" id="{79C1EB5E-6904-2D29-BD76-FADDA0F3CB54}"/>
              </a:ext>
            </a:extLst>
          </p:cNvPr>
          <p:cNvPicPr>
            <a:picLocks noChangeAspect="1"/>
          </p:cNvPicPr>
          <p:nvPr/>
        </p:nvPicPr>
        <p:blipFill>
          <a:blip r:embed="rId4"/>
          <a:stretch>
            <a:fillRect/>
          </a:stretch>
        </p:blipFill>
        <p:spPr>
          <a:xfrm>
            <a:off x="335832" y="3931195"/>
            <a:ext cx="4127156" cy="2436778"/>
          </a:xfrm>
          <a:prstGeom prst="rect">
            <a:avLst/>
          </a:prstGeom>
        </p:spPr>
      </p:pic>
      <p:pic>
        <p:nvPicPr>
          <p:cNvPr id="5" name="Imagen 4">
            <a:extLst>
              <a:ext uri="{FF2B5EF4-FFF2-40B4-BE49-F238E27FC236}">
                <a16:creationId xmlns:a16="http://schemas.microsoft.com/office/drawing/2014/main" id="{5053519C-D5B3-2730-EB72-969B5FEE5CE8}"/>
              </a:ext>
            </a:extLst>
          </p:cNvPr>
          <p:cNvPicPr>
            <a:picLocks noChangeAspect="1"/>
          </p:cNvPicPr>
          <p:nvPr/>
        </p:nvPicPr>
        <p:blipFill>
          <a:blip r:embed="rId5"/>
          <a:stretch>
            <a:fillRect/>
          </a:stretch>
        </p:blipFill>
        <p:spPr>
          <a:xfrm>
            <a:off x="4668697" y="3931196"/>
            <a:ext cx="4127156" cy="2436778"/>
          </a:xfrm>
          <a:prstGeom prst="rect">
            <a:avLst/>
          </a:prstGeom>
        </p:spPr>
      </p:pic>
      <p:graphicFrame>
        <p:nvGraphicFramePr>
          <p:cNvPr id="8" name="Tabla 7">
            <a:extLst>
              <a:ext uri="{FF2B5EF4-FFF2-40B4-BE49-F238E27FC236}">
                <a16:creationId xmlns:a16="http://schemas.microsoft.com/office/drawing/2014/main" id="{02B3ED9B-2DD4-947F-5553-3BD77D22B55E}"/>
              </a:ext>
            </a:extLst>
          </p:cNvPr>
          <p:cNvGraphicFramePr>
            <a:graphicFrameLocks noGrp="1"/>
          </p:cNvGraphicFramePr>
          <p:nvPr>
            <p:extLst>
              <p:ext uri="{D42A27DB-BD31-4B8C-83A1-F6EECF244321}">
                <p14:modId xmlns:p14="http://schemas.microsoft.com/office/powerpoint/2010/main" val="1488633236"/>
              </p:ext>
            </p:extLst>
          </p:nvPr>
        </p:nvGraphicFramePr>
        <p:xfrm>
          <a:off x="357188" y="3324885"/>
          <a:ext cx="7683500" cy="383463"/>
        </p:xfrm>
        <a:graphic>
          <a:graphicData uri="http://schemas.openxmlformats.org/drawingml/2006/table">
            <a:tbl>
              <a:tblPr>
                <a:tableStyleId>{5C22544A-7EE6-4342-B048-85BDC9FD1C3A}</a:tableStyleId>
              </a:tblPr>
              <a:tblGrid>
                <a:gridCol w="1663700">
                  <a:extLst>
                    <a:ext uri="{9D8B030D-6E8A-4147-A177-3AD203B41FA5}">
                      <a16:colId xmlns:a16="http://schemas.microsoft.com/office/drawing/2014/main" val="798494045"/>
                    </a:ext>
                  </a:extLst>
                </a:gridCol>
                <a:gridCol w="2755900">
                  <a:extLst>
                    <a:ext uri="{9D8B030D-6E8A-4147-A177-3AD203B41FA5}">
                      <a16:colId xmlns:a16="http://schemas.microsoft.com/office/drawing/2014/main" val="3561875685"/>
                    </a:ext>
                  </a:extLst>
                </a:gridCol>
                <a:gridCol w="1600200">
                  <a:extLst>
                    <a:ext uri="{9D8B030D-6E8A-4147-A177-3AD203B41FA5}">
                      <a16:colId xmlns:a16="http://schemas.microsoft.com/office/drawing/2014/main" val="3437466848"/>
                    </a:ext>
                  </a:extLst>
                </a:gridCol>
                <a:gridCol w="1663700">
                  <a:extLst>
                    <a:ext uri="{9D8B030D-6E8A-4147-A177-3AD203B41FA5}">
                      <a16:colId xmlns:a16="http://schemas.microsoft.com/office/drawing/2014/main" val="2556442459"/>
                    </a:ext>
                  </a:extLst>
                </a:gridCol>
              </a:tblGrid>
              <a:tr h="383463">
                <a:tc>
                  <a:txBody>
                    <a:bodyPr/>
                    <a:lstStyle/>
                    <a:p>
                      <a:pPr algn="ctr" fontAlgn="b">
                        <a:buNone/>
                      </a:pPr>
                      <a:r>
                        <a:rPr lang="es-ES" sz="1200" u="none" strike="noStrike" dirty="0">
                          <a:effectLst/>
                        </a:rPr>
                        <a:t>Jueves 10/</a:t>
                      </a:r>
                      <a:r>
                        <a:rPr lang="es-ES" sz="1200" u="none" strike="noStrike" dirty="0" err="1">
                          <a:effectLst/>
                        </a:rPr>
                        <a:t>sep</a:t>
                      </a:r>
                      <a:endParaRPr lang="es-ES" sz="1200" b="0" i="0" u="none" strike="noStrike" dirty="0">
                        <a:solidFill>
                          <a:srgbClr val="000000"/>
                        </a:solidFill>
                        <a:effectLst/>
                        <a:latin typeface="Aptos Narrow" panose="020B0004020202020204" pitchFamily="34" charset="0"/>
                      </a:endParaRPr>
                    </a:p>
                  </a:txBody>
                  <a:tcPr marL="7620" marR="7620" marT="7620" marB="0" anchor="ctr"/>
                </a:tc>
                <a:tc>
                  <a:txBody>
                    <a:bodyPr/>
                    <a:lstStyle/>
                    <a:p>
                      <a:pPr algn="l" fontAlgn="ctr">
                        <a:buNone/>
                      </a:pPr>
                      <a:r>
                        <a:rPr lang="pt-BR" sz="1200" u="none" strike="noStrike" dirty="0">
                          <a:effectLst/>
                        </a:rPr>
                        <a:t>Sala Rosemary </a:t>
                      </a:r>
                      <a:r>
                        <a:rPr lang="pt-BR" sz="1200" u="none" strike="noStrike" dirty="0" err="1">
                          <a:effectLst/>
                        </a:rPr>
                        <a:t>room</a:t>
                      </a:r>
                      <a:r>
                        <a:rPr lang="pt-BR" sz="1200" u="none" strike="noStrike" dirty="0">
                          <a:effectLst/>
                        </a:rPr>
                        <a:t> 20 </a:t>
                      </a:r>
                      <a:r>
                        <a:rPr lang="pt-BR" sz="1200" u="none" strike="noStrike" dirty="0" err="1">
                          <a:effectLst/>
                        </a:rPr>
                        <a:t>pax</a:t>
                      </a:r>
                      <a:endParaRPr lang="pt-BR" sz="1200" b="0" i="0" u="none" strike="noStrike" dirty="0">
                        <a:solidFill>
                          <a:srgbClr val="000000"/>
                        </a:solidFill>
                        <a:effectLst/>
                        <a:latin typeface="Aptos Narrow" panose="020B0004020202020204" pitchFamily="34" charset="0"/>
                      </a:endParaRPr>
                    </a:p>
                  </a:txBody>
                  <a:tcPr marL="7620" marR="7620" marT="7620" marB="0" anchor="ctr"/>
                </a:tc>
                <a:tc>
                  <a:txBody>
                    <a:bodyPr/>
                    <a:lstStyle/>
                    <a:p>
                      <a:pPr algn="l" fontAlgn="ctr">
                        <a:buNone/>
                      </a:pPr>
                      <a:r>
                        <a:rPr lang="pt-BR" sz="1200" u="none" strike="noStrike" dirty="0">
                          <a:effectLst/>
                        </a:rPr>
                        <a:t>media jornada de tarde</a:t>
                      </a:r>
                      <a:endParaRPr lang="es-ES" sz="1200" b="0" i="0" u="none" strike="noStrike" dirty="0">
                        <a:solidFill>
                          <a:srgbClr val="000000"/>
                        </a:solidFill>
                        <a:effectLst/>
                        <a:latin typeface="Aptos Narrow" panose="020B0004020202020204" pitchFamily="34" charset="0"/>
                      </a:endParaRPr>
                    </a:p>
                  </a:txBody>
                  <a:tcPr marL="7620" marR="7620" marT="7620" marB="0" anchor="ctr"/>
                </a:tc>
                <a:tc>
                  <a:txBody>
                    <a:bodyPr/>
                    <a:lstStyle/>
                    <a:p>
                      <a:pPr algn="ctr" fontAlgn="ctr">
                        <a:buNone/>
                      </a:pPr>
                      <a:r>
                        <a:rPr lang="es-ES" sz="1200" u="none" strike="noStrike" dirty="0">
                          <a:effectLst/>
                        </a:rPr>
                        <a:t>550 €</a:t>
                      </a:r>
                      <a:endParaRPr lang="es-ES" sz="1200" b="0" i="0" u="none" strike="noStrike" dirty="0">
                        <a:solidFill>
                          <a:srgbClr val="000000"/>
                        </a:solidFill>
                        <a:effectLst/>
                        <a:latin typeface="Aptos Narrow" panose="020B0004020202020204" pitchFamily="34" charset="0"/>
                      </a:endParaRPr>
                    </a:p>
                  </a:txBody>
                  <a:tcPr marL="7620" marR="7620" marT="7620" marB="0" anchor="ctr"/>
                </a:tc>
                <a:extLst>
                  <a:ext uri="{0D108BD9-81ED-4DB2-BD59-A6C34878D82A}">
                    <a16:rowId xmlns:a16="http://schemas.microsoft.com/office/drawing/2014/main" val="4062997357"/>
                  </a:ext>
                </a:extLst>
              </a:tr>
            </a:tbl>
          </a:graphicData>
        </a:graphic>
      </p:graphicFrame>
    </p:spTree>
    <p:extLst>
      <p:ext uri="{BB962C8B-B14F-4D97-AF65-F5344CB8AC3E}">
        <p14:creationId xmlns:p14="http://schemas.microsoft.com/office/powerpoint/2010/main" val="4822016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220B03-4116-593D-522A-8AF51780EEE2}"/>
            </a:ext>
          </a:extLst>
        </p:cNvPr>
        <p:cNvGrpSpPr/>
        <p:nvPr/>
      </p:nvGrpSpPr>
      <p:grpSpPr>
        <a:xfrm>
          <a:off x="0" y="0"/>
          <a:ext cx="0" cy="0"/>
          <a:chOff x="0" y="0"/>
          <a:chExt cx="0" cy="0"/>
        </a:xfrm>
      </p:grpSpPr>
      <p:pic>
        <p:nvPicPr>
          <p:cNvPr id="6" name="Picture 3" descr="C:\Users\Daniel\Desktop\CPP Gestión\logo_CPP_web.png">
            <a:extLst>
              <a:ext uri="{FF2B5EF4-FFF2-40B4-BE49-F238E27FC236}">
                <a16:creationId xmlns:a16="http://schemas.microsoft.com/office/drawing/2014/main" id="{CFAB2CE0-BD94-A096-9F12-EA9A64554744}"/>
              </a:ext>
            </a:extLst>
          </p:cNvPr>
          <p:cNvPicPr>
            <a:picLocks noChangeAspect="1" noChangeArrowheads="1"/>
          </p:cNvPicPr>
          <p:nvPr/>
        </p:nvPicPr>
        <p:blipFill>
          <a:blip r:embed="rId3" cstate="print"/>
          <a:srcRect/>
          <a:stretch>
            <a:fillRect/>
          </a:stretch>
        </p:blipFill>
        <p:spPr bwMode="auto">
          <a:xfrm>
            <a:off x="7092280" y="-367268"/>
            <a:ext cx="1776007" cy="1872208"/>
          </a:xfrm>
          <a:prstGeom prst="rect">
            <a:avLst/>
          </a:prstGeom>
          <a:noFill/>
        </p:spPr>
      </p:pic>
      <p:sp>
        <p:nvSpPr>
          <p:cNvPr id="10" name="CuadroTexto 9">
            <a:extLst>
              <a:ext uri="{FF2B5EF4-FFF2-40B4-BE49-F238E27FC236}">
                <a16:creationId xmlns:a16="http://schemas.microsoft.com/office/drawing/2014/main" id="{7054E778-5436-B37F-9E52-1B0E47C33B57}"/>
              </a:ext>
            </a:extLst>
          </p:cNvPr>
          <p:cNvSpPr txBox="1"/>
          <p:nvPr/>
        </p:nvSpPr>
        <p:spPr>
          <a:xfrm>
            <a:off x="7500903" y="6543208"/>
            <a:ext cx="1367384" cy="307777"/>
          </a:xfrm>
          <a:prstGeom prst="rect">
            <a:avLst/>
          </a:prstGeom>
          <a:noFill/>
        </p:spPr>
        <p:txBody>
          <a:bodyPr wrap="square">
            <a:spAutoFit/>
          </a:bodyPr>
          <a:lstStyle/>
          <a:p>
            <a:pPr algn="r"/>
            <a:r>
              <a:rPr lang="es-ES" sz="1400" b="0" i="0" dirty="0">
                <a:effectLst/>
                <a:latin typeface="Museo-Sans-Regular"/>
              </a:rPr>
              <a:t>IVA no incluido</a:t>
            </a:r>
            <a:endParaRPr lang="es-ES" sz="1400" dirty="0"/>
          </a:p>
        </p:txBody>
      </p:sp>
      <p:pic>
        <p:nvPicPr>
          <p:cNvPr id="12" name="Imagen 11" descr="Imagen que contiene alimentos, tabla, restaurante&#10;&#10;El contenido generado por IA puede ser incorrecto.">
            <a:extLst>
              <a:ext uri="{FF2B5EF4-FFF2-40B4-BE49-F238E27FC236}">
                <a16:creationId xmlns:a16="http://schemas.microsoft.com/office/drawing/2014/main" id="{2D8E2C53-18EA-F90F-2331-4302B4236F36}"/>
              </a:ext>
            </a:extLst>
          </p:cNvPr>
          <p:cNvPicPr>
            <a:picLocks noChangeAspect="1"/>
          </p:cNvPicPr>
          <p:nvPr/>
        </p:nvPicPr>
        <p:blipFill>
          <a:blip r:embed="rId4"/>
          <a:srcRect b="1094"/>
          <a:stretch>
            <a:fillRect/>
          </a:stretch>
        </p:blipFill>
        <p:spPr>
          <a:xfrm>
            <a:off x="467544" y="339333"/>
            <a:ext cx="5688632" cy="6351989"/>
          </a:xfrm>
          <a:prstGeom prst="rect">
            <a:avLst/>
          </a:prstGeom>
        </p:spPr>
      </p:pic>
    </p:spTree>
    <p:extLst>
      <p:ext uri="{BB962C8B-B14F-4D97-AF65-F5344CB8AC3E}">
        <p14:creationId xmlns:p14="http://schemas.microsoft.com/office/powerpoint/2010/main" val="28319337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B7A0DD-AAE5-FABA-6ADB-700977C8B30D}"/>
            </a:ext>
          </a:extLst>
        </p:cNvPr>
        <p:cNvGrpSpPr/>
        <p:nvPr/>
      </p:nvGrpSpPr>
      <p:grpSpPr>
        <a:xfrm>
          <a:off x="0" y="0"/>
          <a:ext cx="0" cy="0"/>
          <a:chOff x="0" y="0"/>
          <a:chExt cx="0" cy="0"/>
        </a:xfrm>
      </p:grpSpPr>
      <p:pic>
        <p:nvPicPr>
          <p:cNvPr id="6" name="Picture 3" descr="C:\Users\Daniel\Desktop\CPP Gestión\logo_CPP_web.png">
            <a:extLst>
              <a:ext uri="{FF2B5EF4-FFF2-40B4-BE49-F238E27FC236}">
                <a16:creationId xmlns:a16="http://schemas.microsoft.com/office/drawing/2014/main" id="{18A8641B-F5A8-0B2B-A0D4-029D69941FE9}"/>
              </a:ext>
            </a:extLst>
          </p:cNvPr>
          <p:cNvPicPr>
            <a:picLocks noChangeAspect="1" noChangeArrowheads="1"/>
          </p:cNvPicPr>
          <p:nvPr/>
        </p:nvPicPr>
        <p:blipFill>
          <a:blip r:embed="rId3" cstate="print"/>
          <a:srcRect/>
          <a:stretch>
            <a:fillRect/>
          </a:stretch>
        </p:blipFill>
        <p:spPr bwMode="auto">
          <a:xfrm>
            <a:off x="7092280" y="-367268"/>
            <a:ext cx="1776007" cy="1872208"/>
          </a:xfrm>
          <a:prstGeom prst="rect">
            <a:avLst/>
          </a:prstGeom>
          <a:noFill/>
        </p:spPr>
      </p:pic>
      <p:sp>
        <p:nvSpPr>
          <p:cNvPr id="10" name="CuadroTexto 9">
            <a:extLst>
              <a:ext uri="{FF2B5EF4-FFF2-40B4-BE49-F238E27FC236}">
                <a16:creationId xmlns:a16="http://schemas.microsoft.com/office/drawing/2014/main" id="{E8CB6257-7B17-270A-1812-442E6EA1CF22}"/>
              </a:ext>
            </a:extLst>
          </p:cNvPr>
          <p:cNvSpPr txBox="1"/>
          <p:nvPr/>
        </p:nvSpPr>
        <p:spPr>
          <a:xfrm>
            <a:off x="7500903" y="6543208"/>
            <a:ext cx="1367384" cy="307777"/>
          </a:xfrm>
          <a:prstGeom prst="rect">
            <a:avLst/>
          </a:prstGeom>
          <a:noFill/>
        </p:spPr>
        <p:txBody>
          <a:bodyPr wrap="square">
            <a:spAutoFit/>
          </a:bodyPr>
          <a:lstStyle/>
          <a:p>
            <a:pPr algn="r"/>
            <a:r>
              <a:rPr lang="es-ES" sz="1400" b="0" i="0" dirty="0">
                <a:effectLst/>
                <a:latin typeface="Museo-Sans-Regular"/>
              </a:rPr>
              <a:t>IVA no incluido</a:t>
            </a:r>
            <a:endParaRPr lang="es-ES" sz="1400" dirty="0"/>
          </a:p>
        </p:txBody>
      </p:sp>
      <p:pic>
        <p:nvPicPr>
          <p:cNvPr id="3" name="Imagen 2" descr="Interfaz de usuario gráfica&#10;&#10;El contenido generado por IA puede ser incorrecto.">
            <a:extLst>
              <a:ext uri="{FF2B5EF4-FFF2-40B4-BE49-F238E27FC236}">
                <a16:creationId xmlns:a16="http://schemas.microsoft.com/office/drawing/2014/main" id="{086AC02C-E869-FD3F-4824-9231005CF41A}"/>
              </a:ext>
            </a:extLst>
          </p:cNvPr>
          <p:cNvPicPr>
            <a:picLocks noChangeAspect="1"/>
          </p:cNvPicPr>
          <p:nvPr/>
        </p:nvPicPr>
        <p:blipFill>
          <a:blip r:embed="rId4"/>
          <a:srcRect b="5125"/>
          <a:stretch>
            <a:fillRect/>
          </a:stretch>
        </p:blipFill>
        <p:spPr>
          <a:xfrm>
            <a:off x="539552" y="692697"/>
            <a:ext cx="5852667" cy="5328592"/>
          </a:xfrm>
          <a:prstGeom prst="rect">
            <a:avLst/>
          </a:prstGeom>
        </p:spPr>
      </p:pic>
    </p:spTree>
    <p:extLst>
      <p:ext uri="{BB962C8B-B14F-4D97-AF65-F5344CB8AC3E}">
        <p14:creationId xmlns:p14="http://schemas.microsoft.com/office/powerpoint/2010/main" val="27378700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931E81-8FD0-2C5C-4751-31A8118C9091}"/>
            </a:ext>
          </a:extLst>
        </p:cNvPr>
        <p:cNvGrpSpPr/>
        <p:nvPr/>
      </p:nvGrpSpPr>
      <p:grpSpPr>
        <a:xfrm>
          <a:off x="0" y="0"/>
          <a:ext cx="0" cy="0"/>
          <a:chOff x="0" y="0"/>
          <a:chExt cx="0" cy="0"/>
        </a:xfrm>
      </p:grpSpPr>
      <p:pic>
        <p:nvPicPr>
          <p:cNvPr id="6" name="Picture 3" descr="C:\Users\Daniel\Desktop\CPP Gestión\logo_CPP_web.png">
            <a:extLst>
              <a:ext uri="{FF2B5EF4-FFF2-40B4-BE49-F238E27FC236}">
                <a16:creationId xmlns:a16="http://schemas.microsoft.com/office/drawing/2014/main" id="{7C33C70C-4AC3-72DC-199D-23A4EBE1D5AD}"/>
              </a:ext>
            </a:extLst>
          </p:cNvPr>
          <p:cNvPicPr>
            <a:picLocks noChangeAspect="1" noChangeArrowheads="1"/>
          </p:cNvPicPr>
          <p:nvPr/>
        </p:nvPicPr>
        <p:blipFill>
          <a:blip r:embed="rId3" cstate="print"/>
          <a:srcRect/>
          <a:stretch>
            <a:fillRect/>
          </a:stretch>
        </p:blipFill>
        <p:spPr bwMode="auto">
          <a:xfrm>
            <a:off x="7092280" y="-367268"/>
            <a:ext cx="1776007" cy="1872208"/>
          </a:xfrm>
          <a:prstGeom prst="rect">
            <a:avLst/>
          </a:prstGeom>
          <a:noFill/>
        </p:spPr>
      </p:pic>
      <p:sp>
        <p:nvSpPr>
          <p:cNvPr id="10" name="CuadroTexto 9">
            <a:extLst>
              <a:ext uri="{FF2B5EF4-FFF2-40B4-BE49-F238E27FC236}">
                <a16:creationId xmlns:a16="http://schemas.microsoft.com/office/drawing/2014/main" id="{D98FD21E-122E-4FDD-1BF8-5CFCA2AAE446}"/>
              </a:ext>
            </a:extLst>
          </p:cNvPr>
          <p:cNvSpPr txBox="1"/>
          <p:nvPr/>
        </p:nvSpPr>
        <p:spPr>
          <a:xfrm>
            <a:off x="7500903" y="6543208"/>
            <a:ext cx="1367384" cy="307777"/>
          </a:xfrm>
          <a:prstGeom prst="rect">
            <a:avLst/>
          </a:prstGeom>
          <a:noFill/>
        </p:spPr>
        <p:txBody>
          <a:bodyPr wrap="square">
            <a:spAutoFit/>
          </a:bodyPr>
          <a:lstStyle/>
          <a:p>
            <a:pPr algn="r"/>
            <a:r>
              <a:rPr lang="es-ES" sz="1400" b="0" i="0" dirty="0">
                <a:effectLst/>
                <a:latin typeface="Museo-Sans-Regular"/>
              </a:rPr>
              <a:t>IVA no incluido</a:t>
            </a:r>
            <a:endParaRPr lang="es-ES" sz="1400" dirty="0"/>
          </a:p>
        </p:txBody>
      </p:sp>
      <p:pic>
        <p:nvPicPr>
          <p:cNvPr id="4" name="Imagen 3" descr="Interfaz de usuario gráfica, Sitio web&#10;&#10;El contenido generado por IA puede ser incorrecto.">
            <a:extLst>
              <a:ext uri="{FF2B5EF4-FFF2-40B4-BE49-F238E27FC236}">
                <a16:creationId xmlns:a16="http://schemas.microsoft.com/office/drawing/2014/main" id="{4F4792FB-C1A9-1AE7-E678-2FA2356323D5}"/>
              </a:ext>
            </a:extLst>
          </p:cNvPr>
          <p:cNvPicPr>
            <a:picLocks noChangeAspect="1"/>
          </p:cNvPicPr>
          <p:nvPr/>
        </p:nvPicPr>
        <p:blipFill>
          <a:blip r:embed="rId4"/>
          <a:stretch>
            <a:fillRect/>
          </a:stretch>
        </p:blipFill>
        <p:spPr>
          <a:xfrm>
            <a:off x="539552" y="371948"/>
            <a:ext cx="5814564" cy="6325148"/>
          </a:xfrm>
          <a:prstGeom prst="rect">
            <a:avLst/>
          </a:prstGeom>
        </p:spPr>
      </p:pic>
    </p:spTree>
    <p:extLst>
      <p:ext uri="{BB962C8B-B14F-4D97-AF65-F5344CB8AC3E}">
        <p14:creationId xmlns:p14="http://schemas.microsoft.com/office/powerpoint/2010/main" val="31905178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ADEAD7-3958-BA25-FEA3-79CC9D1CACBB}"/>
            </a:ext>
          </a:extLst>
        </p:cNvPr>
        <p:cNvGrpSpPr/>
        <p:nvPr/>
      </p:nvGrpSpPr>
      <p:grpSpPr>
        <a:xfrm>
          <a:off x="0" y="0"/>
          <a:ext cx="0" cy="0"/>
          <a:chOff x="0" y="0"/>
          <a:chExt cx="0" cy="0"/>
        </a:xfrm>
      </p:grpSpPr>
      <p:pic>
        <p:nvPicPr>
          <p:cNvPr id="6" name="Picture 3" descr="C:\Users\Daniel\Desktop\CPP Gestión\logo_CPP_web.png">
            <a:extLst>
              <a:ext uri="{FF2B5EF4-FFF2-40B4-BE49-F238E27FC236}">
                <a16:creationId xmlns:a16="http://schemas.microsoft.com/office/drawing/2014/main" id="{275DE216-4969-6E6F-BDD5-5A0FBC95CF48}"/>
              </a:ext>
            </a:extLst>
          </p:cNvPr>
          <p:cNvPicPr>
            <a:picLocks noChangeAspect="1" noChangeArrowheads="1"/>
          </p:cNvPicPr>
          <p:nvPr/>
        </p:nvPicPr>
        <p:blipFill>
          <a:blip r:embed="rId3" cstate="print"/>
          <a:srcRect/>
          <a:stretch>
            <a:fillRect/>
          </a:stretch>
        </p:blipFill>
        <p:spPr bwMode="auto">
          <a:xfrm>
            <a:off x="7092280" y="-367268"/>
            <a:ext cx="1776007" cy="1872208"/>
          </a:xfrm>
          <a:prstGeom prst="rect">
            <a:avLst/>
          </a:prstGeom>
          <a:noFill/>
        </p:spPr>
      </p:pic>
      <p:sp>
        <p:nvSpPr>
          <p:cNvPr id="9" name="CuadroTexto 8">
            <a:extLst>
              <a:ext uri="{FF2B5EF4-FFF2-40B4-BE49-F238E27FC236}">
                <a16:creationId xmlns:a16="http://schemas.microsoft.com/office/drawing/2014/main" id="{3EDF50DE-365B-06B1-77F2-C7E307489819}"/>
              </a:ext>
            </a:extLst>
          </p:cNvPr>
          <p:cNvSpPr txBox="1"/>
          <p:nvPr/>
        </p:nvSpPr>
        <p:spPr>
          <a:xfrm>
            <a:off x="287232" y="490027"/>
            <a:ext cx="8035408" cy="1631216"/>
          </a:xfrm>
          <a:prstGeom prst="rect">
            <a:avLst/>
          </a:prstGeom>
          <a:noFill/>
        </p:spPr>
        <p:txBody>
          <a:bodyPr wrap="square">
            <a:spAutoFit/>
          </a:bodyPr>
          <a:lstStyle/>
          <a:p>
            <a:pPr>
              <a:buClr>
                <a:srgbClr val="00B0F0"/>
              </a:buClr>
              <a:tabLst>
                <a:tab pos="538163" algn="l"/>
              </a:tabLst>
            </a:pPr>
            <a:r>
              <a:rPr lang="es-ES" sz="4400" b="1" dirty="0">
                <a:solidFill>
                  <a:srgbClr val="FFC000"/>
                </a:solidFill>
                <a:effectLst>
                  <a:outerShdw blurRad="38100" dist="38100" dir="2700000" algn="tl">
                    <a:srgbClr val="000000">
                      <a:alpha val="43137"/>
                    </a:srgbClr>
                  </a:outerShdw>
                </a:effectLst>
                <a:latin typeface="Avenir Next LT Pro" panose="020B0504020202020204" pitchFamily="34" charset="0"/>
              </a:rPr>
              <a:t>Sevilla Renacimiento 5*</a:t>
            </a:r>
            <a:endParaRPr lang="es-ES" sz="1200" b="1" dirty="0">
              <a:solidFill>
                <a:srgbClr val="FFC000"/>
              </a:solidFill>
              <a:effectLst>
                <a:outerShdw blurRad="38100" dist="38100" dir="2700000" algn="tl">
                  <a:srgbClr val="000000">
                    <a:alpha val="43137"/>
                  </a:srgbClr>
                </a:outerShdw>
              </a:effectLst>
              <a:latin typeface="Avenir Next LT Pro" panose="020B0504020202020204" pitchFamily="34" charset="0"/>
            </a:endParaRPr>
          </a:p>
          <a:p>
            <a:pPr>
              <a:buClr>
                <a:srgbClr val="00B0F0"/>
              </a:buClr>
              <a:tabLst>
                <a:tab pos="538163" algn="l"/>
              </a:tabLst>
            </a:pPr>
            <a:r>
              <a:rPr lang="es-ES" sz="1200" dirty="0">
                <a:solidFill>
                  <a:srgbClr val="5B5B5B"/>
                </a:solidFill>
                <a:latin typeface="Roboto" panose="02000000000000000000" pitchFamily="2" charset="0"/>
                <a:ea typeface="Roboto" panose="02000000000000000000" pitchFamily="2" charset="0"/>
                <a:cs typeface="Roboto" panose="02000000000000000000" pitchFamily="2" charset="0"/>
              </a:rPr>
              <a:t>Av. Álvaro Alonso Barba, s/n, 41092 Sevilla</a:t>
            </a:r>
            <a:endParaRPr lang="es-ES" sz="1200" b="1" dirty="0">
              <a:solidFill>
                <a:srgbClr val="FFC000"/>
              </a:solidFill>
              <a:effectLst>
                <a:outerShdw blurRad="38100" dist="38100" dir="2700000" algn="tl">
                  <a:srgbClr val="000000">
                    <a:alpha val="43137"/>
                  </a:srgbClr>
                </a:outerShdw>
              </a:effectLst>
              <a:latin typeface="Roboto" panose="02000000000000000000" pitchFamily="2" charset="0"/>
              <a:ea typeface="Roboto" panose="02000000000000000000" pitchFamily="2" charset="0"/>
              <a:cs typeface="Roboto" panose="02000000000000000000" pitchFamily="2" charset="0"/>
            </a:endParaRPr>
          </a:p>
          <a:p>
            <a:pPr>
              <a:buClr>
                <a:srgbClr val="00B0F0"/>
              </a:buClr>
              <a:tabLst>
                <a:tab pos="538163" algn="l"/>
              </a:tabLst>
            </a:pPr>
            <a:endParaRPr lang="es-ES" sz="4400" b="1" dirty="0">
              <a:solidFill>
                <a:srgbClr val="FFC000"/>
              </a:solidFill>
              <a:effectLst>
                <a:outerShdw blurRad="38100" dist="38100" dir="2700000" algn="tl">
                  <a:srgbClr val="000000">
                    <a:alpha val="43137"/>
                  </a:srgbClr>
                </a:outerShdw>
              </a:effectLst>
              <a:latin typeface="Avenir Next LT Pro" panose="020B0504020202020204" pitchFamily="34" charset="0"/>
            </a:endParaRPr>
          </a:p>
        </p:txBody>
      </p:sp>
      <p:sp>
        <p:nvSpPr>
          <p:cNvPr id="2" name="CuadroTexto 1">
            <a:extLst>
              <a:ext uri="{FF2B5EF4-FFF2-40B4-BE49-F238E27FC236}">
                <a16:creationId xmlns:a16="http://schemas.microsoft.com/office/drawing/2014/main" id="{BB714AF9-BF08-62AA-51C8-55B1DDE6AAC1}"/>
              </a:ext>
            </a:extLst>
          </p:cNvPr>
          <p:cNvSpPr txBox="1"/>
          <p:nvPr/>
        </p:nvSpPr>
        <p:spPr>
          <a:xfrm>
            <a:off x="275427" y="1704433"/>
            <a:ext cx="7704856" cy="1708160"/>
          </a:xfrm>
          <a:prstGeom prst="rect">
            <a:avLst/>
          </a:prstGeom>
          <a:noFill/>
        </p:spPr>
        <p:txBody>
          <a:bodyPr wrap="square" rtlCol="0">
            <a:spAutoFit/>
          </a:bodyPr>
          <a:lstStyle/>
          <a:p>
            <a:pPr algn="just" fontAlgn="base"/>
            <a:r>
              <a:rPr lang="es-ES" sz="1500" dirty="0"/>
              <a:t>Situado en la Isla de la Cartuja</a:t>
            </a:r>
            <a:r>
              <a:rPr lang="es-ES" sz="1500" b="1" dirty="0"/>
              <a:t>,</a:t>
            </a:r>
            <a:r>
              <a:rPr lang="es-ES" sz="1500" dirty="0"/>
              <a:t> su ubicación permite acceder fácilmente a lugares emblemáticos de la ciudad y es una opción ideal para quienes buscan un alojamiento en Sevilla que conecte con el alma de la ciudad.</a:t>
            </a:r>
          </a:p>
          <a:p>
            <a:pPr algn="just" fontAlgn="base"/>
            <a:endParaRPr lang="es-ES" sz="1500" dirty="0"/>
          </a:p>
          <a:p>
            <a:pPr algn="just" fontAlgn="base"/>
            <a:r>
              <a:rPr lang="es-ES" sz="1500" dirty="0"/>
              <a:t>Cosmopolita y con un diseño arquitectónico que evoca al Guggenheim de Nueva York, este hotel destaca por su imponente estructura curva y amplios espacios interiores bañados por la luz natural. </a:t>
            </a:r>
          </a:p>
        </p:txBody>
      </p:sp>
      <p:pic>
        <p:nvPicPr>
          <p:cNvPr id="7" name="Imagen 6">
            <a:extLst>
              <a:ext uri="{FF2B5EF4-FFF2-40B4-BE49-F238E27FC236}">
                <a16:creationId xmlns:a16="http://schemas.microsoft.com/office/drawing/2014/main" id="{D06A1DA2-6A23-7F92-542C-6C8807E1368D}"/>
              </a:ext>
            </a:extLst>
          </p:cNvPr>
          <p:cNvPicPr>
            <a:picLocks noChangeAspect="1"/>
          </p:cNvPicPr>
          <p:nvPr/>
        </p:nvPicPr>
        <p:blipFill>
          <a:blip r:embed="rId4"/>
          <a:srcRect r="7247"/>
          <a:stretch>
            <a:fillRect/>
          </a:stretch>
        </p:blipFill>
        <p:spPr>
          <a:xfrm>
            <a:off x="323528" y="3789040"/>
            <a:ext cx="4248472" cy="2557763"/>
          </a:xfrm>
          <a:prstGeom prst="rect">
            <a:avLst/>
          </a:prstGeom>
        </p:spPr>
      </p:pic>
      <p:pic>
        <p:nvPicPr>
          <p:cNvPr id="10" name="Imagen 9">
            <a:extLst>
              <a:ext uri="{FF2B5EF4-FFF2-40B4-BE49-F238E27FC236}">
                <a16:creationId xmlns:a16="http://schemas.microsoft.com/office/drawing/2014/main" id="{842DA496-CF20-07CE-A5B8-9A186B3C4E4C}"/>
              </a:ext>
            </a:extLst>
          </p:cNvPr>
          <p:cNvPicPr>
            <a:picLocks noChangeAspect="1"/>
          </p:cNvPicPr>
          <p:nvPr/>
        </p:nvPicPr>
        <p:blipFill>
          <a:blip r:embed="rId5"/>
          <a:srcRect l="575" t="15283" r="-575" b="14851"/>
          <a:stretch>
            <a:fillRect/>
          </a:stretch>
        </p:blipFill>
        <p:spPr>
          <a:xfrm>
            <a:off x="4671062" y="3789040"/>
            <a:ext cx="4343935" cy="2554462"/>
          </a:xfrm>
          <a:prstGeom prst="rect">
            <a:avLst/>
          </a:prstGeom>
        </p:spPr>
      </p:pic>
    </p:spTree>
    <p:extLst>
      <p:ext uri="{BB962C8B-B14F-4D97-AF65-F5344CB8AC3E}">
        <p14:creationId xmlns:p14="http://schemas.microsoft.com/office/powerpoint/2010/main" val="20798143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C719FC-DACD-E242-1E80-A04DA831EF59}"/>
            </a:ext>
          </a:extLst>
        </p:cNvPr>
        <p:cNvGrpSpPr/>
        <p:nvPr/>
      </p:nvGrpSpPr>
      <p:grpSpPr>
        <a:xfrm>
          <a:off x="0" y="0"/>
          <a:ext cx="0" cy="0"/>
          <a:chOff x="0" y="0"/>
          <a:chExt cx="0" cy="0"/>
        </a:xfrm>
      </p:grpSpPr>
      <p:pic>
        <p:nvPicPr>
          <p:cNvPr id="6" name="Picture 3" descr="C:\Users\Daniel\Desktop\CPP Gestión\logo_CPP_web.png">
            <a:extLst>
              <a:ext uri="{FF2B5EF4-FFF2-40B4-BE49-F238E27FC236}">
                <a16:creationId xmlns:a16="http://schemas.microsoft.com/office/drawing/2014/main" id="{E52C88CC-B6E4-C4F9-6E61-17833D838FD1}"/>
              </a:ext>
            </a:extLst>
          </p:cNvPr>
          <p:cNvPicPr>
            <a:picLocks noChangeAspect="1" noChangeArrowheads="1"/>
          </p:cNvPicPr>
          <p:nvPr/>
        </p:nvPicPr>
        <p:blipFill>
          <a:blip r:embed="rId3" cstate="print"/>
          <a:srcRect/>
          <a:stretch>
            <a:fillRect/>
          </a:stretch>
        </p:blipFill>
        <p:spPr bwMode="auto">
          <a:xfrm>
            <a:off x="7092280" y="-367268"/>
            <a:ext cx="1776007" cy="1872208"/>
          </a:xfrm>
          <a:prstGeom prst="rect">
            <a:avLst/>
          </a:prstGeom>
          <a:noFill/>
        </p:spPr>
      </p:pic>
      <p:sp>
        <p:nvSpPr>
          <p:cNvPr id="9" name="CuadroTexto 8">
            <a:extLst>
              <a:ext uri="{FF2B5EF4-FFF2-40B4-BE49-F238E27FC236}">
                <a16:creationId xmlns:a16="http://schemas.microsoft.com/office/drawing/2014/main" id="{564FBCBF-3628-79C1-A74A-72AE92D84298}"/>
              </a:ext>
            </a:extLst>
          </p:cNvPr>
          <p:cNvSpPr txBox="1"/>
          <p:nvPr/>
        </p:nvSpPr>
        <p:spPr>
          <a:xfrm>
            <a:off x="287232" y="490027"/>
            <a:ext cx="8035408" cy="1754326"/>
          </a:xfrm>
          <a:prstGeom prst="rect">
            <a:avLst/>
          </a:prstGeom>
          <a:noFill/>
        </p:spPr>
        <p:txBody>
          <a:bodyPr wrap="square">
            <a:spAutoFit/>
          </a:bodyPr>
          <a:lstStyle/>
          <a:p>
            <a:pPr>
              <a:buClr>
                <a:srgbClr val="00B0F0"/>
              </a:buClr>
              <a:tabLst>
                <a:tab pos="538163" algn="l"/>
              </a:tabLst>
            </a:pPr>
            <a:r>
              <a:rPr lang="es-ES" sz="4400" b="1" dirty="0">
                <a:solidFill>
                  <a:srgbClr val="FFC000"/>
                </a:solidFill>
                <a:effectLst>
                  <a:outerShdw blurRad="38100" dist="38100" dir="2700000" algn="tl">
                    <a:srgbClr val="000000">
                      <a:alpha val="43137"/>
                    </a:srgbClr>
                  </a:outerShdw>
                </a:effectLst>
                <a:latin typeface="Avenir Next LT Pro" panose="020B0504020202020204" pitchFamily="34" charset="0"/>
              </a:rPr>
              <a:t>Sevilla Renacimiento 5*</a:t>
            </a:r>
            <a:endParaRPr lang="es-ES" sz="1200" b="1" dirty="0">
              <a:solidFill>
                <a:srgbClr val="FFC000"/>
              </a:solidFill>
              <a:effectLst>
                <a:outerShdw blurRad="38100" dist="38100" dir="2700000" algn="tl">
                  <a:srgbClr val="000000">
                    <a:alpha val="43137"/>
                  </a:srgbClr>
                </a:outerShdw>
              </a:effectLst>
              <a:latin typeface="Avenir Next LT Pro" panose="020B0504020202020204" pitchFamily="34" charset="0"/>
            </a:endParaRPr>
          </a:p>
          <a:p>
            <a:pPr>
              <a:buClr>
                <a:srgbClr val="00B0F0"/>
              </a:buClr>
              <a:tabLst>
                <a:tab pos="538163" algn="l"/>
              </a:tabLst>
            </a:pPr>
            <a:r>
              <a:rPr lang="es-ES" sz="2000" b="1" dirty="0">
                <a:solidFill>
                  <a:srgbClr val="5B5B5B"/>
                </a:solidFill>
                <a:latin typeface="Roboto" panose="02000000000000000000" pitchFamily="2" charset="0"/>
                <a:ea typeface="Roboto" panose="02000000000000000000" pitchFamily="2" charset="0"/>
                <a:cs typeface="Roboto" panose="02000000000000000000" pitchFamily="2" charset="0"/>
              </a:rPr>
              <a:t>Alojamiento</a:t>
            </a:r>
            <a:endParaRPr lang="es-ES" sz="2000" b="1" dirty="0">
              <a:solidFill>
                <a:srgbClr val="FFC000"/>
              </a:solidFill>
              <a:effectLst>
                <a:outerShdw blurRad="38100" dist="38100" dir="2700000" algn="tl">
                  <a:srgbClr val="000000">
                    <a:alpha val="43137"/>
                  </a:srgbClr>
                </a:outerShdw>
              </a:effectLst>
              <a:latin typeface="Roboto" panose="02000000000000000000" pitchFamily="2" charset="0"/>
              <a:ea typeface="Roboto" panose="02000000000000000000" pitchFamily="2" charset="0"/>
              <a:cs typeface="Roboto" panose="02000000000000000000" pitchFamily="2" charset="0"/>
            </a:endParaRPr>
          </a:p>
          <a:p>
            <a:pPr>
              <a:buClr>
                <a:srgbClr val="00B0F0"/>
              </a:buClr>
              <a:tabLst>
                <a:tab pos="538163" algn="l"/>
              </a:tabLst>
            </a:pPr>
            <a:endParaRPr lang="es-ES" sz="4400" b="1" dirty="0">
              <a:solidFill>
                <a:srgbClr val="FFC000"/>
              </a:solidFill>
              <a:effectLst>
                <a:outerShdw blurRad="38100" dist="38100" dir="2700000" algn="tl">
                  <a:srgbClr val="000000">
                    <a:alpha val="43137"/>
                  </a:srgbClr>
                </a:outerShdw>
              </a:effectLst>
              <a:latin typeface="Avenir Next LT Pro" panose="020B0504020202020204" pitchFamily="34" charset="0"/>
            </a:endParaRPr>
          </a:p>
        </p:txBody>
      </p:sp>
      <p:sp>
        <p:nvSpPr>
          <p:cNvPr id="2" name="CuadroTexto 1">
            <a:extLst>
              <a:ext uri="{FF2B5EF4-FFF2-40B4-BE49-F238E27FC236}">
                <a16:creationId xmlns:a16="http://schemas.microsoft.com/office/drawing/2014/main" id="{BCD652CD-E087-CF07-881A-4626BC146784}"/>
              </a:ext>
            </a:extLst>
          </p:cNvPr>
          <p:cNvSpPr txBox="1"/>
          <p:nvPr/>
        </p:nvSpPr>
        <p:spPr>
          <a:xfrm>
            <a:off x="275427" y="1688480"/>
            <a:ext cx="7704856" cy="784830"/>
          </a:xfrm>
          <a:prstGeom prst="rect">
            <a:avLst/>
          </a:prstGeom>
          <a:noFill/>
        </p:spPr>
        <p:txBody>
          <a:bodyPr wrap="square" rtlCol="0">
            <a:spAutoFit/>
          </a:bodyPr>
          <a:lstStyle/>
          <a:p>
            <a:pPr algn="just"/>
            <a:r>
              <a:rPr lang="es-ES" sz="1500" dirty="0"/>
              <a:t>Barceló Sevilla Renacimiento cuenta con habitaciones luminosas, cuidadas hasta el más mínimo detalle. Las habitaciones conmemoran con su diseño el V centenario de la vuelta al mundo de Magallanes algo que, sin duda, le da un toque emblemático al hotel.</a:t>
            </a:r>
          </a:p>
        </p:txBody>
      </p:sp>
      <p:pic>
        <p:nvPicPr>
          <p:cNvPr id="4" name="Imagen 3">
            <a:extLst>
              <a:ext uri="{FF2B5EF4-FFF2-40B4-BE49-F238E27FC236}">
                <a16:creationId xmlns:a16="http://schemas.microsoft.com/office/drawing/2014/main" id="{CD4D2DAB-63A7-BD1C-3715-61AC6D9E74B4}"/>
              </a:ext>
            </a:extLst>
          </p:cNvPr>
          <p:cNvPicPr>
            <a:picLocks noChangeAspect="1"/>
          </p:cNvPicPr>
          <p:nvPr/>
        </p:nvPicPr>
        <p:blipFill>
          <a:blip r:embed="rId4"/>
          <a:srcRect t="12608"/>
          <a:stretch>
            <a:fillRect/>
          </a:stretch>
        </p:blipFill>
        <p:spPr>
          <a:xfrm>
            <a:off x="323528" y="3408351"/>
            <a:ext cx="4248472" cy="3115964"/>
          </a:xfrm>
          <a:prstGeom prst="rect">
            <a:avLst/>
          </a:prstGeom>
        </p:spPr>
      </p:pic>
      <p:pic>
        <p:nvPicPr>
          <p:cNvPr id="8" name="Imagen 7">
            <a:extLst>
              <a:ext uri="{FF2B5EF4-FFF2-40B4-BE49-F238E27FC236}">
                <a16:creationId xmlns:a16="http://schemas.microsoft.com/office/drawing/2014/main" id="{20CEFC2E-822B-283A-3E99-F8E0FB72C75A}"/>
              </a:ext>
            </a:extLst>
          </p:cNvPr>
          <p:cNvPicPr>
            <a:picLocks noChangeAspect="1"/>
          </p:cNvPicPr>
          <p:nvPr/>
        </p:nvPicPr>
        <p:blipFill>
          <a:blip r:embed="rId5"/>
          <a:srcRect t="25960"/>
          <a:stretch>
            <a:fillRect/>
          </a:stretch>
        </p:blipFill>
        <p:spPr>
          <a:xfrm>
            <a:off x="4770508" y="3409122"/>
            <a:ext cx="3864238" cy="3104824"/>
          </a:xfrm>
          <a:prstGeom prst="rect">
            <a:avLst/>
          </a:prstGeom>
        </p:spPr>
      </p:pic>
      <p:graphicFrame>
        <p:nvGraphicFramePr>
          <p:cNvPr id="11" name="Tabla 10">
            <a:extLst>
              <a:ext uri="{FF2B5EF4-FFF2-40B4-BE49-F238E27FC236}">
                <a16:creationId xmlns:a16="http://schemas.microsoft.com/office/drawing/2014/main" id="{26E42EE4-0B11-AC31-35A0-2D5D5D4C2369}"/>
              </a:ext>
            </a:extLst>
          </p:cNvPr>
          <p:cNvGraphicFramePr>
            <a:graphicFrameLocks noGrp="1"/>
          </p:cNvGraphicFramePr>
          <p:nvPr>
            <p:extLst>
              <p:ext uri="{D42A27DB-BD31-4B8C-83A1-F6EECF244321}">
                <p14:modId xmlns:p14="http://schemas.microsoft.com/office/powerpoint/2010/main" val="3093079765"/>
              </p:ext>
            </p:extLst>
          </p:nvPr>
        </p:nvGraphicFramePr>
        <p:xfrm>
          <a:off x="336450" y="2635467"/>
          <a:ext cx="6337300" cy="381000"/>
        </p:xfrm>
        <a:graphic>
          <a:graphicData uri="http://schemas.openxmlformats.org/drawingml/2006/table">
            <a:tbl>
              <a:tblPr>
                <a:tableStyleId>{5C22544A-7EE6-4342-B048-85BDC9FD1C3A}</a:tableStyleId>
              </a:tblPr>
              <a:tblGrid>
                <a:gridCol w="1663700">
                  <a:extLst>
                    <a:ext uri="{9D8B030D-6E8A-4147-A177-3AD203B41FA5}">
                      <a16:colId xmlns:a16="http://schemas.microsoft.com/office/drawing/2014/main" val="3830349522"/>
                    </a:ext>
                  </a:extLst>
                </a:gridCol>
                <a:gridCol w="2755900">
                  <a:extLst>
                    <a:ext uri="{9D8B030D-6E8A-4147-A177-3AD203B41FA5}">
                      <a16:colId xmlns:a16="http://schemas.microsoft.com/office/drawing/2014/main" val="1453826280"/>
                    </a:ext>
                  </a:extLst>
                </a:gridCol>
                <a:gridCol w="1917700">
                  <a:extLst>
                    <a:ext uri="{9D8B030D-6E8A-4147-A177-3AD203B41FA5}">
                      <a16:colId xmlns:a16="http://schemas.microsoft.com/office/drawing/2014/main" val="2192848312"/>
                    </a:ext>
                  </a:extLst>
                </a:gridCol>
              </a:tblGrid>
              <a:tr h="182880">
                <a:tc>
                  <a:txBody>
                    <a:bodyPr/>
                    <a:lstStyle/>
                    <a:p>
                      <a:pPr algn="ctr" fontAlgn="b">
                        <a:buNone/>
                      </a:pPr>
                      <a:r>
                        <a:rPr lang="es-ES" sz="1200" u="none" strike="noStrike" dirty="0">
                          <a:effectLst/>
                        </a:rPr>
                        <a:t>10-12/</a:t>
                      </a:r>
                      <a:r>
                        <a:rPr lang="es-ES" sz="1200" u="none" strike="noStrike" dirty="0" err="1">
                          <a:effectLst/>
                        </a:rPr>
                        <a:t>sep</a:t>
                      </a:r>
                      <a:endParaRPr lang="es-ES" sz="1200" b="0" i="0" u="none" strike="noStrike" dirty="0">
                        <a:solidFill>
                          <a:srgbClr val="000000"/>
                        </a:solidFill>
                        <a:effectLst/>
                        <a:latin typeface="Aptos Narrow" panose="020B0004020202020204" pitchFamily="34" charset="0"/>
                      </a:endParaRPr>
                    </a:p>
                  </a:txBody>
                  <a:tcPr marL="7620" marR="7620" marT="7620" marB="0" anchor="b"/>
                </a:tc>
                <a:tc>
                  <a:txBody>
                    <a:bodyPr/>
                    <a:lstStyle/>
                    <a:p>
                      <a:pPr algn="l" fontAlgn="b">
                        <a:buNone/>
                      </a:pPr>
                      <a:r>
                        <a:rPr lang="es-ES" sz="1200" u="none" strike="noStrike">
                          <a:effectLst/>
                        </a:rPr>
                        <a:t>habitación DUI</a:t>
                      </a:r>
                      <a:endParaRPr lang="es-ES" sz="1200" b="0" i="0" u="none" strike="noStrike">
                        <a:solidFill>
                          <a:srgbClr val="000000"/>
                        </a:solidFill>
                        <a:effectLst/>
                        <a:latin typeface="Aptos Narrow" panose="020B0004020202020204" pitchFamily="34" charset="0"/>
                      </a:endParaRPr>
                    </a:p>
                  </a:txBody>
                  <a:tcPr marL="7620" marR="7620" marT="7620" marB="0" anchor="b"/>
                </a:tc>
                <a:tc>
                  <a:txBody>
                    <a:bodyPr/>
                    <a:lstStyle/>
                    <a:p>
                      <a:pPr algn="ctr" fontAlgn="b">
                        <a:buNone/>
                      </a:pPr>
                      <a:r>
                        <a:rPr lang="es-ES" sz="1200" u="none" strike="noStrike" dirty="0">
                          <a:effectLst/>
                        </a:rPr>
                        <a:t>209 €</a:t>
                      </a:r>
                      <a:endParaRPr lang="es-ES" sz="1200" b="0" i="0" u="none" strike="noStrike" dirty="0">
                        <a:solidFill>
                          <a:srgbClr val="000000"/>
                        </a:solidFill>
                        <a:effectLst/>
                        <a:latin typeface="Aptos Narrow" panose="020B0004020202020204" pitchFamily="34" charset="0"/>
                      </a:endParaRPr>
                    </a:p>
                  </a:txBody>
                  <a:tcPr marL="7620" marR="7620" marT="7620" marB="0" anchor="b"/>
                </a:tc>
                <a:extLst>
                  <a:ext uri="{0D108BD9-81ED-4DB2-BD59-A6C34878D82A}">
                    <a16:rowId xmlns:a16="http://schemas.microsoft.com/office/drawing/2014/main" val="21051885"/>
                  </a:ext>
                </a:extLst>
              </a:tr>
              <a:tr h="182880">
                <a:tc>
                  <a:txBody>
                    <a:bodyPr/>
                    <a:lstStyle/>
                    <a:p>
                      <a:pPr algn="l" fontAlgn="b">
                        <a:buNone/>
                      </a:pPr>
                      <a:endParaRPr lang="es-ES" sz="1200" b="0" i="0" u="none" strike="noStrike">
                        <a:solidFill>
                          <a:srgbClr val="000000"/>
                        </a:solidFill>
                        <a:effectLst/>
                        <a:latin typeface="Aptos Narrow" panose="020B0004020202020204" pitchFamily="34" charset="0"/>
                      </a:endParaRPr>
                    </a:p>
                  </a:txBody>
                  <a:tcPr marL="7620" marR="7620" marT="7620" marB="0" anchor="b"/>
                </a:tc>
                <a:tc>
                  <a:txBody>
                    <a:bodyPr/>
                    <a:lstStyle/>
                    <a:p>
                      <a:pPr algn="l" fontAlgn="b">
                        <a:buNone/>
                      </a:pPr>
                      <a:r>
                        <a:rPr lang="es-ES" sz="1200" u="none" strike="noStrike">
                          <a:effectLst/>
                        </a:rPr>
                        <a:t>habitación DOBLE/twin</a:t>
                      </a:r>
                      <a:endParaRPr lang="es-ES" sz="1200" b="0" i="0" u="none" strike="noStrike">
                        <a:solidFill>
                          <a:srgbClr val="000000"/>
                        </a:solidFill>
                        <a:effectLst/>
                        <a:latin typeface="Aptos Narrow" panose="020B0004020202020204" pitchFamily="34" charset="0"/>
                      </a:endParaRPr>
                    </a:p>
                  </a:txBody>
                  <a:tcPr marL="7620" marR="7620" marT="7620" marB="0" anchor="b"/>
                </a:tc>
                <a:tc>
                  <a:txBody>
                    <a:bodyPr/>
                    <a:lstStyle/>
                    <a:p>
                      <a:pPr algn="ctr" fontAlgn="b">
                        <a:buNone/>
                      </a:pPr>
                      <a:r>
                        <a:rPr lang="es-ES" sz="1200" u="none" strike="noStrike" dirty="0">
                          <a:effectLst/>
                        </a:rPr>
                        <a:t>234/244 €</a:t>
                      </a:r>
                      <a:endParaRPr lang="es-ES" sz="1200" b="0" i="0" u="none" strike="noStrike" dirty="0">
                        <a:solidFill>
                          <a:srgbClr val="000000"/>
                        </a:solidFill>
                        <a:effectLst/>
                        <a:latin typeface="Aptos Narrow" panose="020B0004020202020204" pitchFamily="34" charset="0"/>
                      </a:endParaRPr>
                    </a:p>
                  </a:txBody>
                  <a:tcPr marL="7620" marR="7620" marT="7620" marB="0" anchor="b"/>
                </a:tc>
                <a:extLst>
                  <a:ext uri="{0D108BD9-81ED-4DB2-BD59-A6C34878D82A}">
                    <a16:rowId xmlns:a16="http://schemas.microsoft.com/office/drawing/2014/main" val="757346032"/>
                  </a:ext>
                </a:extLst>
              </a:tr>
            </a:tbl>
          </a:graphicData>
        </a:graphic>
      </p:graphicFrame>
      <p:sp>
        <p:nvSpPr>
          <p:cNvPr id="12" name="CuadroTexto 11">
            <a:extLst>
              <a:ext uri="{FF2B5EF4-FFF2-40B4-BE49-F238E27FC236}">
                <a16:creationId xmlns:a16="http://schemas.microsoft.com/office/drawing/2014/main" id="{2D5B6550-7E0F-5016-48A8-4D4AE0A357BA}"/>
              </a:ext>
            </a:extLst>
          </p:cNvPr>
          <p:cNvSpPr txBox="1"/>
          <p:nvPr/>
        </p:nvSpPr>
        <p:spPr>
          <a:xfrm>
            <a:off x="7500903" y="6543208"/>
            <a:ext cx="1367384" cy="307777"/>
          </a:xfrm>
          <a:prstGeom prst="rect">
            <a:avLst/>
          </a:prstGeom>
          <a:noFill/>
        </p:spPr>
        <p:txBody>
          <a:bodyPr wrap="square">
            <a:spAutoFit/>
          </a:bodyPr>
          <a:lstStyle/>
          <a:p>
            <a:pPr algn="r"/>
            <a:r>
              <a:rPr lang="es-ES" sz="1400" b="0" i="0" dirty="0">
                <a:effectLst/>
                <a:latin typeface="Museo-Sans-Regular"/>
              </a:rPr>
              <a:t>IVA no incluido</a:t>
            </a:r>
            <a:endParaRPr lang="es-ES" sz="1400" dirty="0"/>
          </a:p>
        </p:txBody>
      </p:sp>
    </p:spTree>
    <p:extLst>
      <p:ext uri="{BB962C8B-B14F-4D97-AF65-F5344CB8AC3E}">
        <p14:creationId xmlns:p14="http://schemas.microsoft.com/office/powerpoint/2010/main" val="23570361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3F2807-0141-06AA-5291-9EA0A0BA743F}"/>
            </a:ext>
          </a:extLst>
        </p:cNvPr>
        <p:cNvGrpSpPr/>
        <p:nvPr/>
      </p:nvGrpSpPr>
      <p:grpSpPr>
        <a:xfrm>
          <a:off x="0" y="0"/>
          <a:ext cx="0" cy="0"/>
          <a:chOff x="0" y="0"/>
          <a:chExt cx="0" cy="0"/>
        </a:xfrm>
      </p:grpSpPr>
      <p:pic>
        <p:nvPicPr>
          <p:cNvPr id="6" name="Picture 3" descr="C:\Users\Daniel\Desktop\CPP Gestión\logo_CPP_web.png">
            <a:extLst>
              <a:ext uri="{FF2B5EF4-FFF2-40B4-BE49-F238E27FC236}">
                <a16:creationId xmlns:a16="http://schemas.microsoft.com/office/drawing/2014/main" id="{F3EFA3CB-EDBF-75C2-3C10-F429113C9717}"/>
              </a:ext>
            </a:extLst>
          </p:cNvPr>
          <p:cNvPicPr>
            <a:picLocks noChangeAspect="1" noChangeArrowheads="1"/>
          </p:cNvPicPr>
          <p:nvPr/>
        </p:nvPicPr>
        <p:blipFill>
          <a:blip r:embed="rId3" cstate="print"/>
          <a:srcRect/>
          <a:stretch>
            <a:fillRect/>
          </a:stretch>
        </p:blipFill>
        <p:spPr bwMode="auto">
          <a:xfrm>
            <a:off x="7092280" y="-367268"/>
            <a:ext cx="1776007" cy="1872208"/>
          </a:xfrm>
          <a:prstGeom prst="rect">
            <a:avLst/>
          </a:prstGeom>
          <a:noFill/>
        </p:spPr>
      </p:pic>
      <p:sp>
        <p:nvSpPr>
          <p:cNvPr id="9" name="CuadroTexto 8">
            <a:extLst>
              <a:ext uri="{FF2B5EF4-FFF2-40B4-BE49-F238E27FC236}">
                <a16:creationId xmlns:a16="http://schemas.microsoft.com/office/drawing/2014/main" id="{79B8694D-C01A-3BEC-2968-9C7F06588658}"/>
              </a:ext>
            </a:extLst>
          </p:cNvPr>
          <p:cNvSpPr txBox="1"/>
          <p:nvPr/>
        </p:nvSpPr>
        <p:spPr>
          <a:xfrm>
            <a:off x="287232" y="490027"/>
            <a:ext cx="8035408" cy="1754326"/>
          </a:xfrm>
          <a:prstGeom prst="rect">
            <a:avLst/>
          </a:prstGeom>
          <a:noFill/>
        </p:spPr>
        <p:txBody>
          <a:bodyPr wrap="square">
            <a:spAutoFit/>
          </a:bodyPr>
          <a:lstStyle/>
          <a:p>
            <a:pPr>
              <a:buClr>
                <a:srgbClr val="00B0F0"/>
              </a:buClr>
              <a:tabLst>
                <a:tab pos="538163" algn="l"/>
              </a:tabLst>
            </a:pPr>
            <a:r>
              <a:rPr lang="es-ES" sz="4400" b="1" dirty="0">
                <a:solidFill>
                  <a:srgbClr val="FFC000"/>
                </a:solidFill>
                <a:effectLst>
                  <a:outerShdw blurRad="38100" dist="38100" dir="2700000" algn="tl">
                    <a:srgbClr val="000000">
                      <a:alpha val="43137"/>
                    </a:srgbClr>
                  </a:outerShdw>
                </a:effectLst>
                <a:latin typeface="Avenir Next LT Pro" panose="020B0504020202020204" pitchFamily="34" charset="0"/>
              </a:rPr>
              <a:t>Sevilla Renacimiento 5*</a:t>
            </a:r>
            <a:endParaRPr lang="es-ES" sz="1200" b="1" dirty="0">
              <a:solidFill>
                <a:srgbClr val="FFC000"/>
              </a:solidFill>
              <a:effectLst>
                <a:outerShdw blurRad="38100" dist="38100" dir="2700000" algn="tl">
                  <a:srgbClr val="000000">
                    <a:alpha val="43137"/>
                  </a:srgbClr>
                </a:outerShdw>
              </a:effectLst>
              <a:latin typeface="Avenir Next LT Pro" panose="020B0504020202020204" pitchFamily="34" charset="0"/>
            </a:endParaRPr>
          </a:p>
          <a:p>
            <a:pPr>
              <a:buClr>
                <a:srgbClr val="00B0F0"/>
              </a:buClr>
              <a:tabLst>
                <a:tab pos="538163" algn="l"/>
              </a:tabLst>
            </a:pPr>
            <a:r>
              <a:rPr lang="es-ES" sz="2000" b="1" dirty="0">
                <a:solidFill>
                  <a:srgbClr val="5B5B5B"/>
                </a:solidFill>
                <a:latin typeface="Roboto" panose="02000000000000000000" pitchFamily="2" charset="0"/>
                <a:ea typeface="Roboto" panose="02000000000000000000" pitchFamily="2" charset="0"/>
                <a:cs typeface="Roboto" panose="02000000000000000000" pitchFamily="2" charset="0"/>
              </a:rPr>
              <a:t>Salas</a:t>
            </a:r>
            <a:endParaRPr lang="es-ES" sz="2000" b="1" dirty="0">
              <a:solidFill>
                <a:srgbClr val="FFC000"/>
              </a:solidFill>
              <a:effectLst>
                <a:outerShdw blurRad="38100" dist="38100" dir="2700000" algn="tl">
                  <a:srgbClr val="000000">
                    <a:alpha val="43137"/>
                  </a:srgbClr>
                </a:outerShdw>
              </a:effectLst>
              <a:latin typeface="Roboto" panose="02000000000000000000" pitchFamily="2" charset="0"/>
              <a:ea typeface="Roboto" panose="02000000000000000000" pitchFamily="2" charset="0"/>
              <a:cs typeface="Roboto" panose="02000000000000000000" pitchFamily="2" charset="0"/>
            </a:endParaRPr>
          </a:p>
          <a:p>
            <a:pPr>
              <a:buClr>
                <a:srgbClr val="00B0F0"/>
              </a:buClr>
              <a:tabLst>
                <a:tab pos="538163" algn="l"/>
              </a:tabLst>
            </a:pPr>
            <a:endParaRPr lang="es-ES" sz="4400" b="1" dirty="0">
              <a:solidFill>
                <a:srgbClr val="FFC000"/>
              </a:solidFill>
              <a:effectLst>
                <a:outerShdw blurRad="38100" dist="38100" dir="2700000" algn="tl">
                  <a:srgbClr val="000000">
                    <a:alpha val="43137"/>
                  </a:srgbClr>
                </a:outerShdw>
              </a:effectLst>
              <a:latin typeface="Avenir Next LT Pro" panose="020B0504020202020204" pitchFamily="34" charset="0"/>
            </a:endParaRPr>
          </a:p>
        </p:txBody>
      </p:sp>
      <p:sp>
        <p:nvSpPr>
          <p:cNvPr id="2" name="CuadroTexto 1">
            <a:extLst>
              <a:ext uri="{FF2B5EF4-FFF2-40B4-BE49-F238E27FC236}">
                <a16:creationId xmlns:a16="http://schemas.microsoft.com/office/drawing/2014/main" id="{6369B577-C02D-4273-B8ED-A139A54B4A03}"/>
              </a:ext>
            </a:extLst>
          </p:cNvPr>
          <p:cNvSpPr txBox="1"/>
          <p:nvPr/>
        </p:nvSpPr>
        <p:spPr>
          <a:xfrm>
            <a:off x="288854" y="1557719"/>
            <a:ext cx="7739530" cy="1246495"/>
          </a:xfrm>
          <a:prstGeom prst="rect">
            <a:avLst/>
          </a:prstGeom>
          <a:noFill/>
        </p:spPr>
        <p:txBody>
          <a:bodyPr wrap="square" rtlCol="0">
            <a:spAutoFit/>
          </a:bodyPr>
          <a:lstStyle/>
          <a:p>
            <a:pPr algn="just"/>
            <a:r>
              <a:rPr lang="es-ES" sz="1500" dirty="0"/>
              <a:t>Barceló Sevilla Renacimiento acoge en sus instalaciones el Sevilla International </a:t>
            </a:r>
            <a:r>
              <a:rPr lang="es-ES" sz="1500" dirty="0" err="1"/>
              <a:t>Convention</a:t>
            </a:r>
            <a:r>
              <a:rPr lang="es-ES" sz="1500" dirty="0"/>
              <a:t> Center (SICC), uno de los centros de convenciones más amplios y vanguardistas de Europa. Con 35 salones modulables, más de 5.000 m² de espacios para reuniones ofrece el entorno ideal para eventos corporativos, congresos y celebraciones en todos los formatos.</a:t>
            </a:r>
          </a:p>
          <a:p>
            <a:pPr algn="just"/>
            <a:r>
              <a:rPr lang="es-ES" sz="1500" dirty="0"/>
              <a:t> </a:t>
            </a:r>
          </a:p>
        </p:txBody>
      </p:sp>
      <p:graphicFrame>
        <p:nvGraphicFramePr>
          <p:cNvPr id="3" name="Tabla 2">
            <a:extLst>
              <a:ext uri="{FF2B5EF4-FFF2-40B4-BE49-F238E27FC236}">
                <a16:creationId xmlns:a16="http://schemas.microsoft.com/office/drawing/2014/main" id="{6FA361B5-52ED-47E9-5226-55E09B7FB9D5}"/>
              </a:ext>
            </a:extLst>
          </p:cNvPr>
          <p:cNvGraphicFramePr>
            <a:graphicFrameLocks noGrp="1"/>
          </p:cNvGraphicFramePr>
          <p:nvPr>
            <p:extLst>
              <p:ext uri="{D42A27DB-BD31-4B8C-83A1-F6EECF244321}">
                <p14:modId xmlns:p14="http://schemas.microsoft.com/office/powerpoint/2010/main" val="1708063442"/>
              </p:ext>
            </p:extLst>
          </p:nvPr>
        </p:nvGraphicFramePr>
        <p:xfrm>
          <a:off x="336186" y="2800057"/>
          <a:ext cx="6337300" cy="355855"/>
        </p:xfrm>
        <a:graphic>
          <a:graphicData uri="http://schemas.openxmlformats.org/drawingml/2006/table">
            <a:tbl>
              <a:tblPr>
                <a:tableStyleId>{5C22544A-7EE6-4342-B048-85BDC9FD1C3A}</a:tableStyleId>
              </a:tblPr>
              <a:tblGrid>
                <a:gridCol w="1663700">
                  <a:extLst>
                    <a:ext uri="{9D8B030D-6E8A-4147-A177-3AD203B41FA5}">
                      <a16:colId xmlns:a16="http://schemas.microsoft.com/office/drawing/2014/main" val="2576038354"/>
                    </a:ext>
                  </a:extLst>
                </a:gridCol>
                <a:gridCol w="2755900">
                  <a:extLst>
                    <a:ext uri="{9D8B030D-6E8A-4147-A177-3AD203B41FA5}">
                      <a16:colId xmlns:a16="http://schemas.microsoft.com/office/drawing/2014/main" val="3730024502"/>
                    </a:ext>
                  </a:extLst>
                </a:gridCol>
                <a:gridCol w="1917700">
                  <a:extLst>
                    <a:ext uri="{9D8B030D-6E8A-4147-A177-3AD203B41FA5}">
                      <a16:colId xmlns:a16="http://schemas.microsoft.com/office/drawing/2014/main" val="791264717"/>
                    </a:ext>
                  </a:extLst>
                </a:gridCol>
              </a:tblGrid>
              <a:tr h="355855">
                <a:tc>
                  <a:txBody>
                    <a:bodyPr/>
                    <a:lstStyle/>
                    <a:p>
                      <a:pPr algn="ctr" fontAlgn="b">
                        <a:buNone/>
                      </a:pPr>
                      <a:r>
                        <a:rPr lang="es-ES" sz="1200" u="none" strike="noStrike" dirty="0">
                          <a:effectLst/>
                        </a:rPr>
                        <a:t>Jueves 10/</a:t>
                      </a:r>
                      <a:r>
                        <a:rPr lang="es-ES" sz="1200" u="none" strike="noStrike" dirty="0" err="1">
                          <a:effectLst/>
                        </a:rPr>
                        <a:t>sep</a:t>
                      </a:r>
                      <a:endParaRPr lang="es-ES" sz="1200" b="0" i="0" u="none" strike="noStrike" dirty="0">
                        <a:solidFill>
                          <a:srgbClr val="000000"/>
                        </a:solidFill>
                        <a:effectLst/>
                        <a:latin typeface="Aptos Narrow" panose="020B0004020202020204" pitchFamily="34" charset="0"/>
                      </a:endParaRPr>
                    </a:p>
                  </a:txBody>
                  <a:tcPr marL="7620" marR="7620" marT="7620" marB="0" anchor="ctr"/>
                </a:tc>
                <a:tc>
                  <a:txBody>
                    <a:bodyPr/>
                    <a:lstStyle/>
                    <a:p>
                      <a:pPr algn="l" fontAlgn="ctr">
                        <a:buNone/>
                      </a:pPr>
                      <a:r>
                        <a:rPr lang="pt-BR" sz="1200" u="none" strike="noStrike" dirty="0">
                          <a:effectLst/>
                        </a:rPr>
                        <a:t>Sala  20 </a:t>
                      </a:r>
                      <a:r>
                        <a:rPr lang="pt-BR" sz="1200" u="none" strike="noStrike" dirty="0" err="1">
                          <a:effectLst/>
                        </a:rPr>
                        <a:t>pax</a:t>
                      </a:r>
                      <a:r>
                        <a:rPr lang="pt-BR" sz="1200" u="none" strike="noStrike" dirty="0">
                          <a:effectLst/>
                        </a:rPr>
                        <a:t> media jornada</a:t>
                      </a:r>
                      <a:endParaRPr lang="pt-BR" sz="1200" b="0" i="0" u="none" strike="noStrike" dirty="0">
                        <a:solidFill>
                          <a:srgbClr val="000000"/>
                        </a:solidFill>
                        <a:effectLst/>
                        <a:latin typeface="Aptos Narrow" panose="020B0004020202020204" pitchFamily="34" charset="0"/>
                      </a:endParaRPr>
                    </a:p>
                  </a:txBody>
                  <a:tcPr marL="7620" marR="7620" marT="7620" marB="0" anchor="ctr"/>
                </a:tc>
                <a:tc>
                  <a:txBody>
                    <a:bodyPr/>
                    <a:lstStyle/>
                    <a:p>
                      <a:pPr algn="ctr" fontAlgn="ctr">
                        <a:buNone/>
                      </a:pPr>
                      <a:r>
                        <a:rPr lang="es-ES" sz="1200" u="none" strike="noStrike" dirty="0">
                          <a:effectLst/>
                        </a:rPr>
                        <a:t>400 €</a:t>
                      </a:r>
                      <a:endParaRPr lang="es-ES" sz="1200" b="0" i="0" u="none" strike="noStrike" dirty="0">
                        <a:solidFill>
                          <a:srgbClr val="000000"/>
                        </a:solidFill>
                        <a:effectLst/>
                        <a:latin typeface="Aptos Narrow" panose="020B0004020202020204" pitchFamily="34" charset="0"/>
                      </a:endParaRPr>
                    </a:p>
                  </a:txBody>
                  <a:tcPr marL="7620" marR="7620" marT="7620" marB="0" anchor="ctr"/>
                </a:tc>
                <a:extLst>
                  <a:ext uri="{0D108BD9-81ED-4DB2-BD59-A6C34878D82A}">
                    <a16:rowId xmlns:a16="http://schemas.microsoft.com/office/drawing/2014/main" val="267842838"/>
                  </a:ext>
                </a:extLst>
              </a:tr>
            </a:tbl>
          </a:graphicData>
        </a:graphic>
      </p:graphicFrame>
      <p:pic>
        <p:nvPicPr>
          <p:cNvPr id="7" name="Imagen 6">
            <a:extLst>
              <a:ext uri="{FF2B5EF4-FFF2-40B4-BE49-F238E27FC236}">
                <a16:creationId xmlns:a16="http://schemas.microsoft.com/office/drawing/2014/main" id="{96A908EE-BB55-7D01-0AF7-9960875D4F75}"/>
              </a:ext>
            </a:extLst>
          </p:cNvPr>
          <p:cNvPicPr>
            <a:picLocks noChangeAspect="1"/>
          </p:cNvPicPr>
          <p:nvPr/>
        </p:nvPicPr>
        <p:blipFill>
          <a:blip r:embed="rId4"/>
          <a:stretch>
            <a:fillRect/>
          </a:stretch>
        </p:blipFill>
        <p:spPr>
          <a:xfrm>
            <a:off x="336186" y="3507611"/>
            <a:ext cx="2987899" cy="2918298"/>
          </a:xfrm>
          <a:prstGeom prst="rect">
            <a:avLst/>
          </a:prstGeom>
        </p:spPr>
      </p:pic>
      <p:pic>
        <p:nvPicPr>
          <p:cNvPr id="12" name="Imagen 11">
            <a:extLst>
              <a:ext uri="{FF2B5EF4-FFF2-40B4-BE49-F238E27FC236}">
                <a16:creationId xmlns:a16="http://schemas.microsoft.com/office/drawing/2014/main" id="{6CCC5D7E-1565-5206-F668-49B5C257B6B3}"/>
              </a:ext>
            </a:extLst>
          </p:cNvPr>
          <p:cNvPicPr>
            <a:picLocks noChangeAspect="1"/>
          </p:cNvPicPr>
          <p:nvPr/>
        </p:nvPicPr>
        <p:blipFill>
          <a:blip r:embed="rId5"/>
          <a:stretch>
            <a:fillRect/>
          </a:stretch>
        </p:blipFill>
        <p:spPr>
          <a:xfrm>
            <a:off x="3419872" y="3507611"/>
            <a:ext cx="5505658" cy="2918298"/>
          </a:xfrm>
          <a:prstGeom prst="rect">
            <a:avLst/>
          </a:prstGeom>
        </p:spPr>
      </p:pic>
      <p:sp>
        <p:nvSpPr>
          <p:cNvPr id="13" name="CuadroTexto 12">
            <a:extLst>
              <a:ext uri="{FF2B5EF4-FFF2-40B4-BE49-F238E27FC236}">
                <a16:creationId xmlns:a16="http://schemas.microsoft.com/office/drawing/2014/main" id="{7A49DA05-75EB-93BB-7EFD-BB81F40D7563}"/>
              </a:ext>
            </a:extLst>
          </p:cNvPr>
          <p:cNvSpPr txBox="1"/>
          <p:nvPr/>
        </p:nvSpPr>
        <p:spPr>
          <a:xfrm>
            <a:off x="7500903" y="6543208"/>
            <a:ext cx="1367384" cy="307777"/>
          </a:xfrm>
          <a:prstGeom prst="rect">
            <a:avLst/>
          </a:prstGeom>
          <a:noFill/>
        </p:spPr>
        <p:txBody>
          <a:bodyPr wrap="square">
            <a:spAutoFit/>
          </a:bodyPr>
          <a:lstStyle/>
          <a:p>
            <a:pPr algn="r"/>
            <a:r>
              <a:rPr lang="es-ES" sz="1400" b="0" i="0" dirty="0">
                <a:effectLst/>
                <a:latin typeface="Museo-Sans-Regular"/>
              </a:rPr>
              <a:t>IVA no incluido</a:t>
            </a:r>
            <a:endParaRPr lang="es-ES" sz="1400" dirty="0"/>
          </a:p>
        </p:txBody>
      </p:sp>
    </p:spTree>
    <p:extLst>
      <p:ext uri="{BB962C8B-B14F-4D97-AF65-F5344CB8AC3E}">
        <p14:creationId xmlns:p14="http://schemas.microsoft.com/office/powerpoint/2010/main" val="32841382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D4E57E-9423-6D59-D391-1121FE814789}"/>
            </a:ext>
          </a:extLst>
        </p:cNvPr>
        <p:cNvGrpSpPr/>
        <p:nvPr/>
      </p:nvGrpSpPr>
      <p:grpSpPr>
        <a:xfrm>
          <a:off x="0" y="0"/>
          <a:ext cx="0" cy="0"/>
          <a:chOff x="0" y="0"/>
          <a:chExt cx="0" cy="0"/>
        </a:xfrm>
      </p:grpSpPr>
      <p:pic>
        <p:nvPicPr>
          <p:cNvPr id="5" name="Imagen 4" descr="Imagen que contiene Texto&#10;&#10;El contenido generado por IA puede ser incorrecto.">
            <a:extLst>
              <a:ext uri="{FF2B5EF4-FFF2-40B4-BE49-F238E27FC236}">
                <a16:creationId xmlns:a16="http://schemas.microsoft.com/office/drawing/2014/main" id="{F2B57163-E445-7DEB-38EC-27BBF3D33173}"/>
              </a:ext>
            </a:extLst>
          </p:cNvPr>
          <p:cNvPicPr>
            <a:picLocks noChangeAspect="1"/>
          </p:cNvPicPr>
          <p:nvPr/>
        </p:nvPicPr>
        <p:blipFill>
          <a:blip r:embed="rId3"/>
          <a:srcRect b="2794"/>
          <a:stretch>
            <a:fillRect/>
          </a:stretch>
        </p:blipFill>
        <p:spPr>
          <a:xfrm>
            <a:off x="796817" y="1392951"/>
            <a:ext cx="7498730" cy="5348418"/>
          </a:xfrm>
          <a:prstGeom prst="rect">
            <a:avLst/>
          </a:prstGeom>
        </p:spPr>
      </p:pic>
      <p:pic>
        <p:nvPicPr>
          <p:cNvPr id="6" name="Picture 3" descr="C:\Users\Daniel\Desktop\CPP Gestión\logo_CPP_web.png">
            <a:extLst>
              <a:ext uri="{FF2B5EF4-FFF2-40B4-BE49-F238E27FC236}">
                <a16:creationId xmlns:a16="http://schemas.microsoft.com/office/drawing/2014/main" id="{B601A9B1-AC1F-DD83-DA4C-C541C605D87F}"/>
              </a:ext>
            </a:extLst>
          </p:cNvPr>
          <p:cNvPicPr>
            <a:picLocks noChangeAspect="1" noChangeArrowheads="1"/>
          </p:cNvPicPr>
          <p:nvPr/>
        </p:nvPicPr>
        <p:blipFill>
          <a:blip r:embed="rId4" cstate="print"/>
          <a:srcRect/>
          <a:stretch>
            <a:fillRect/>
          </a:stretch>
        </p:blipFill>
        <p:spPr bwMode="auto">
          <a:xfrm>
            <a:off x="7092280" y="-367268"/>
            <a:ext cx="1776007" cy="1872208"/>
          </a:xfrm>
          <a:prstGeom prst="rect">
            <a:avLst/>
          </a:prstGeom>
          <a:noFill/>
        </p:spPr>
      </p:pic>
      <p:sp>
        <p:nvSpPr>
          <p:cNvPr id="9" name="CuadroTexto 8">
            <a:extLst>
              <a:ext uri="{FF2B5EF4-FFF2-40B4-BE49-F238E27FC236}">
                <a16:creationId xmlns:a16="http://schemas.microsoft.com/office/drawing/2014/main" id="{06D75DBD-8395-9804-E11F-841525F77000}"/>
              </a:ext>
            </a:extLst>
          </p:cNvPr>
          <p:cNvSpPr txBox="1"/>
          <p:nvPr/>
        </p:nvSpPr>
        <p:spPr>
          <a:xfrm>
            <a:off x="287232" y="490027"/>
            <a:ext cx="8035408" cy="1754326"/>
          </a:xfrm>
          <a:prstGeom prst="rect">
            <a:avLst/>
          </a:prstGeom>
          <a:noFill/>
        </p:spPr>
        <p:txBody>
          <a:bodyPr wrap="square">
            <a:spAutoFit/>
          </a:bodyPr>
          <a:lstStyle/>
          <a:p>
            <a:pPr>
              <a:buClr>
                <a:srgbClr val="00B0F0"/>
              </a:buClr>
              <a:tabLst>
                <a:tab pos="538163" algn="l"/>
              </a:tabLst>
            </a:pPr>
            <a:r>
              <a:rPr lang="es-ES" sz="4400" b="1" dirty="0">
                <a:solidFill>
                  <a:srgbClr val="FFC000"/>
                </a:solidFill>
                <a:effectLst>
                  <a:outerShdw blurRad="38100" dist="38100" dir="2700000" algn="tl">
                    <a:srgbClr val="000000">
                      <a:alpha val="43137"/>
                    </a:srgbClr>
                  </a:outerShdw>
                </a:effectLst>
                <a:latin typeface="Avenir Next LT Pro" panose="020B0504020202020204" pitchFamily="34" charset="0"/>
              </a:rPr>
              <a:t>Sevilla Renacimiento 5*</a:t>
            </a:r>
            <a:endParaRPr lang="es-ES" sz="1200" b="1" dirty="0">
              <a:solidFill>
                <a:srgbClr val="FFC000"/>
              </a:solidFill>
              <a:effectLst>
                <a:outerShdw blurRad="38100" dist="38100" dir="2700000" algn="tl">
                  <a:srgbClr val="000000">
                    <a:alpha val="43137"/>
                  </a:srgbClr>
                </a:outerShdw>
              </a:effectLst>
              <a:latin typeface="Avenir Next LT Pro" panose="020B0504020202020204" pitchFamily="34" charset="0"/>
            </a:endParaRPr>
          </a:p>
          <a:p>
            <a:pPr>
              <a:buClr>
                <a:srgbClr val="00B0F0"/>
              </a:buClr>
              <a:tabLst>
                <a:tab pos="538163" algn="l"/>
              </a:tabLst>
            </a:pPr>
            <a:r>
              <a:rPr lang="es-ES" sz="2000" b="1" dirty="0">
                <a:solidFill>
                  <a:srgbClr val="5B5B5B"/>
                </a:solidFill>
                <a:latin typeface="Roboto" panose="02000000000000000000" pitchFamily="2" charset="0"/>
                <a:ea typeface="Roboto" panose="02000000000000000000" pitchFamily="2" charset="0"/>
                <a:cs typeface="Roboto" panose="02000000000000000000" pitchFamily="2" charset="0"/>
              </a:rPr>
              <a:t>Menú cóctel</a:t>
            </a:r>
            <a:endParaRPr lang="es-ES" sz="2000" b="1" dirty="0">
              <a:solidFill>
                <a:srgbClr val="FFC000"/>
              </a:solidFill>
              <a:effectLst>
                <a:outerShdw blurRad="38100" dist="38100" dir="2700000" algn="tl">
                  <a:srgbClr val="000000">
                    <a:alpha val="43137"/>
                  </a:srgbClr>
                </a:outerShdw>
              </a:effectLst>
              <a:latin typeface="Roboto" panose="02000000000000000000" pitchFamily="2" charset="0"/>
              <a:ea typeface="Roboto" panose="02000000000000000000" pitchFamily="2" charset="0"/>
              <a:cs typeface="Roboto" panose="02000000000000000000" pitchFamily="2" charset="0"/>
            </a:endParaRPr>
          </a:p>
          <a:p>
            <a:pPr>
              <a:buClr>
                <a:srgbClr val="00B0F0"/>
              </a:buClr>
              <a:tabLst>
                <a:tab pos="538163" algn="l"/>
              </a:tabLst>
            </a:pPr>
            <a:endParaRPr lang="es-ES" sz="4400" b="1" dirty="0">
              <a:solidFill>
                <a:srgbClr val="FFC000"/>
              </a:solidFill>
              <a:effectLst>
                <a:outerShdw blurRad="38100" dist="38100" dir="2700000" algn="tl">
                  <a:srgbClr val="000000">
                    <a:alpha val="43137"/>
                  </a:srgbClr>
                </a:outerShdw>
              </a:effectLst>
              <a:latin typeface="Avenir Next LT Pro" panose="020B0504020202020204" pitchFamily="34" charset="0"/>
            </a:endParaRPr>
          </a:p>
        </p:txBody>
      </p:sp>
      <p:pic>
        <p:nvPicPr>
          <p:cNvPr id="8" name="Imagen 7">
            <a:extLst>
              <a:ext uri="{FF2B5EF4-FFF2-40B4-BE49-F238E27FC236}">
                <a16:creationId xmlns:a16="http://schemas.microsoft.com/office/drawing/2014/main" id="{9A191003-C427-10AC-B45F-791679ABF482}"/>
              </a:ext>
            </a:extLst>
          </p:cNvPr>
          <p:cNvPicPr>
            <a:picLocks noChangeAspect="1"/>
          </p:cNvPicPr>
          <p:nvPr/>
        </p:nvPicPr>
        <p:blipFill>
          <a:blip r:embed="rId5"/>
          <a:stretch>
            <a:fillRect/>
          </a:stretch>
        </p:blipFill>
        <p:spPr>
          <a:xfrm>
            <a:off x="7760088" y="6455269"/>
            <a:ext cx="1383912" cy="377985"/>
          </a:xfrm>
          <a:prstGeom prst="rect">
            <a:avLst/>
          </a:prstGeom>
        </p:spPr>
      </p:pic>
    </p:spTree>
    <p:extLst>
      <p:ext uri="{BB962C8B-B14F-4D97-AF65-F5344CB8AC3E}">
        <p14:creationId xmlns:p14="http://schemas.microsoft.com/office/powerpoint/2010/main" val="38414295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D8DD47-9FAF-2366-06AD-A5B3F8275643}"/>
            </a:ext>
          </a:extLst>
        </p:cNvPr>
        <p:cNvGrpSpPr/>
        <p:nvPr/>
      </p:nvGrpSpPr>
      <p:grpSpPr>
        <a:xfrm>
          <a:off x="0" y="0"/>
          <a:ext cx="0" cy="0"/>
          <a:chOff x="0" y="0"/>
          <a:chExt cx="0" cy="0"/>
        </a:xfrm>
      </p:grpSpPr>
      <p:pic>
        <p:nvPicPr>
          <p:cNvPr id="3" name="Imagen 2" descr="Tabla&#10;&#10;El contenido generado por IA puede ser incorrecto.">
            <a:extLst>
              <a:ext uri="{FF2B5EF4-FFF2-40B4-BE49-F238E27FC236}">
                <a16:creationId xmlns:a16="http://schemas.microsoft.com/office/drawing/2014/main" id="{A6CDF64E-B716-EF72-912C-2B9782D274C2}"/>
              </a:ext>
            </a:extLst>
          </p:cNvPr>
          <p:cNvPicPr>
            <a:picLocks noChangeAspect="1"/>
          </p:cNvPicPr>
          <p:nvPr/>
        </p:nvPicPr>
        <p:blipFill>
          <a:blip r:embed="rId3"/>
          <a:srcRect b="2713"/>
          <a:stretch>
            <a:fillRect/>
          </a:stretch>
        </p:blipFill>
        <p:spPr>
          <a:xfrm>
            <a:off x="1092624" y="1576948"/>
            <a:ext cx="6981260" cy="5164420"/>
          </a:xfrm>
          <a:prstGeom prst="rect">
            <a:avLst/>
          </a:prstGeom>
        </p:spPr>
      </p:pic>
      <p:pic>
        <p:nvPicPr>
          <p:cNvPr id="6" name="Picture 3" descr="C:\Users\Daniel\Desktop\CPP Gestión\logo_CPP_web.png">
            <a:extLst>
              <a:ext uri="{FF2B5EF4-FFF2-40B4-BE49-F238E27FC236}">
                <a16:creationId xmlns:a16="http://schemas.microsoft.com/office/drawing/2014/main" id="{96701A2E-0FFA-0D24-BB74-EB71DF2098D2}"/>
              </a:ext>
            </a:extLst>
          </p:cNvPr>
          <p:cNvPicPr>
            <a:picLocks noChangeAspect="1" noChangeArrowheads="1"/>
          </p:cNvPicPr>
          <p:nvPr/>
        </p:nvPicPr>
        <p:blipFill>
          <a:blip r:embed="rId4" cstate="print"/>
          <a:srcRect/>
          <a:stretch>
            <a:fillRect/>
          </a:stretch>
        </p:blipFill>
        <p:spPr bwMode="auto">
          <a:xfrm>
            <a:off x="7092280" y="-367268"/>
            <a:ext cx="1776007" cy="1872208"/>
          </a:xfrm>
          <a:prstGeom prst="rect">
            <a:avLst/>
          </a:prstGeom>
          <a:noFill/>
        </p:spPr>
      </p:pic>
      <p:sp>
        <p:nvSpPr>
          <p:cNvPr id="9" name="CuadroTexto 8">
            <a:extLst>
              <a:ext uri="{FF2B5EF4-FFF2-40B4-BE49-F238E27FC236}">
                <a16:creationId xmlns:a16="http://schemas.microsoft.com/office/drawing/2014/main" id="{4D198DC7-8293-C700-EB0F-35235AFE09B3}"/>
              </a:ext>
            </a:extLst>
          </p:cNvPr>
          <p:cNvSpPr txBox="1"/>
          <p:nvPr/>
        </p:nvSpPr>
        <p:spPr>
          <a:xfrm>
            <a:off x="287232" y="490027"/>
            <a:ext cx="8035408" cy="1754326"/>
          </a:xfrm>
          <a:prstGeom prst="rect">
            <a:avLst/>
          </a:prstGeom>
          <a:noFill/>
        </p:spPr>
        <p:txBody>
          <a:bodyPr wrap="square">
            <a:spAutoFit/>
          </a:bodyPr>
          <a:lstStyle/>
          <a:p>
            <a:pPr>
              <a:buClr>
                <a:srgbClr val="00B0F0"/>
              </a:buClr>
              <a:tabLst>
                <a:tab pos="538163" algn="l"/>
              </a:tabLst>
            </a:pPr>
            <a:r>
              <a:rPr lang="es-ES" sz="4400" b="1" dirty="0">
                <a:solidFill>
                  <a:srgbClr val="FFC000"/>
                </a:solidFill>
                <a:effectLst>
                  <a:outerShdw blurRad="38100" dist="38100" dir="2700000" algn="tl">
                    <a:srgbClr val="000000">
                      <a:alpha val="43137"/>
                    </a:srgbClr>
                  </a:outerShdw>
                </a:effectLst>
                <a:latin typeface="Avenir Next LT Pro" panose="020B0504020202020204" pitchFamily="34" charset="0"/>
              </a:rPr>
              <a:t>Sevilla Renacimiento 5*</a:t>
            </a:r>
            <a:endParaRPr lang="es-ES" sz="1200" b="1" dirty="0">
              <a:solidFill>
                <a:srgbClr val="FFC000"/>
              </a:solidFill>
              <a:effectLst>
                <a:outerShdw blurRad="38100" dist="38100" dir="2700000" algn="tl">
                  <a:srgbClr val="000000">
                    <a:alpha val="43137"/>
                  </a:srgbClr>
                </a:outerShdw>
              </a:effectLst>
              <a:latin typeface="Avenir Next LT Pro" panose="020B0504020202020204" pitchFamily="34" charset="0"/>
            </a:endParaRPr>
          </a:p>
          <a:p>
            <a:pPr>
              <a:buClr>
                <a:srgbClr val="00B0F0"/>
              </a:buClr>
              <a:tabLst>
                <a:tab pos="538163" algn="l"/>
              </a:tabLst>
            </a:pPr>
            <a:r>
              <a:rPr lang="es-ES" sz="2000" b="1" dirty="0">
                <a:solidFill>
                  <a:srgbClr val="5B5B5B"/>
                </a:solidFill>
                <a:latin typeface="Roboto" panose="02000000000000000000" pitchFamily="2" charset="0"/>
                <a:ea typeface="Roboto" panose="02000000000000000000" pitchFamily="2" charset="0"/>
                <a:cs typeface="Roboto" panose="02000000000000000000" pitchFamily="2" charset="0"/>
              </a:rPr>
              <a:t>Menú cóctel</a:t>
            </a:r>
            <a:endParaRPr lang="es-ES" sz="2000" b="1" dirty="0">
              <a:solidFill>
                <a:srgbClr val="FFC000"/>
              </a:solidFill>
              <a:effectLst>
                <a:outerShdw blurRad="38100" dist="38100" dir="2700000" algn="tl">
                  <a:srgbClr val="000000">
                    <a:alpha val="43137"/>
                  </a:srgbClr>
                </a:outerShdw>
              </a:effectLst>
              <a:latin typeface="Roboto" panose="02000000000000000000" pitchFamily="2" charset="0"/>
              <a:ea typeface="Roboto" panose="02000000000000000000" pitchFamily="2" charset="0"/>
              <a:cs typeface="Roboto" panose="02000000000000000000" pitchFamily="2" charset="0"/>
            </a:endParaRPr>
          </a:p>
          <a:p>
            <a:pPr>
              <a:buClr>
                <a:srgbClr val="00B0F0"/>
              </a:buClr>
              <a:tabLst>
                <a:tab pos="538163" algn="l"/>
              </a:tabLst>
            </a:pPr>
            <a:endParaRPr lang="es-ES" sz="4400" b="1" dirty="0">
              <a:solidFill>
                <a:srgbClr val="FFC000"/>
              </a:solidFill>
              <a:effectLst>
                <a:outerShdw blurRad="38100" dist="38100" dir="2700000" algn="tl">
                  <a:srgbClr val="000000">
                    <a:alpha val="43137"/>
                  </a:srgbClr>
                </a:outerShdw>
              </a:effectLst>
              <a:latin typeface="Avenir Next LT Pro" panose="020B0504020202020204" pitchFamily="34" charset="0"/>
            </a:endParaRPr>
          </a:p>
        </p:txBody>
      </p:sp>
      <p:sp>
        <p:nvSpPr>
          <p:cNvPr id="4" name="CuadroTexto 3">
            <a:extLst>
              <a:ext uri="{FF2B5EF4-FFF2-40B4-BE49-F238E27FC236}">
                <a16:creationId xmlns:a16="http://schemas.microsoft.com/office/drawing/2014/main" id="{9F43EB80-01A9-61BF-1E04-235BBC50DB0F}"/>
              </a:ext>
            </a:extLst>
          </p:cNvPr>
          <p:cNvSpPr txBox="1"/>
          <p:nvPr/>
        </p:nvSpPr>
        <p:spPr>
          <a:xfrm>
            <a:off x="7500903" y="6543208"/>
            <a:ext cx="1367384" cy="307777"/>
          </a:xfrm>
          <a:prstGeom prst="rect">
            <a:avLst/>
          </a:prstGeom>
          <a:noFill/>
        </p:spPr>
        <p:txBody>
          <a:bodyPr wrap="square">
            <a:spAutoFit/>
          </a:bodyPr>
          <a:lstStyle/>
          <a:p>
            <a:pPr algn="r"/>
            <a:r>
              <a:rPr lang="es-ES" sz="1400" b="0" i="0" dirty="0">
                <a:effectLst/>
                <a:latin typeface="Museo-Sans-Regular"/>
              </a:rPr>
              <a:t>IVA no incluido</a:t>
            </a:r>
            <a:endParaRPr lang="es-ES" sz="1400" dirty="0"/>
          </a:p>
        </p:txBody>
      </p:sp>
    </p:spTree>
    <p:extLst>
      <p:ext uri="{BB962C8B-B14F-4D97-AF65-F5344CB8AC3E}">
        <p14:creationId xmlns:p14="http://schemas.microsoft.com/office/powerpoint/2010/main" val="41208549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5304EF-E54E-D2C0-61FD-212447540684}"/>
            </a:ext>
          </a:extLst>
        </p:cNvPr>
        <p:cNvGrpSpPr/>
        <p:nvPr/>
      </p:nvGrpSpPr>
      <p:grpSpPr>
        <a:xfrm>
          <a:off x="0" y="0"/>
          <a:ext cx="0" cy="0"/>
          <a:chOff x="0" y="0"/>
          <a:chExt cx="0" cy="0"/>
        </a:xfrm>
      </p:grpSpPr>
      <p:pic>
        <p:nvPicPr>
          <p:cNvPr id="6" name="Picture 3" descr="C:\Users\Daniel\Desktop\CPP Gestión\logo_CPP_web.png">
            <a:extLst>
              <a:ext uri="{FF2B5EF4-FFF2-40B4-BE49-F238E27FC236}">
                <a16:creationId xmlns:a16="http://schemas.microsoft.com/office/drawing/2014/main" id="{5828382B-F0CD-8F2B-2401-713AC02823B4}"/>
              </a:ext>
            </a:extLst>
          </p:cNvPr>
          <p:cNvPicPr>
            <a:picLocks noChangeAspect="1" noChangeArrowheads="1"/>
          </p:cNvPicPr>
          <p:nvPr/>
        </p:nvPicPr>
        <p:blipFill>
          <a:blip r:embed="rId3" cstate="print"/>
          <a:srcRect/>
          <a:stretch>
            <a:fillRect/>
          </a:stretch>
        </p:blipFill>
        <p:spPr bwMode="auto">
          <a:xfrm>
            <a:off x="7092280" y="-367268"/>
            <a:ext cx="1776007" cy="1872208"/>
          </a:xfrm>
          <a:prstGeom prst="rect">
            <a:avLst/>
          </a:prstGeom>
          <a:noFill/>
        </p:spPr>
      </p:pic>
      <p:sp>
        <p:nvSpPr>
          <p:cNvPr id="9" name="CuadroTexto 8">
            <a:extLst>
              <a:ext uri="{FF2B5EF4-FFF2-40B4-BE49-F238E27FC236}">
                <a16:creationId xmlns:a16="http://schemas.microsoft.com/office/drawing/2014/main" id="{BF7002A1-093F-FA24-88D2-737A133FDC49}"/>
              </a:ext>
            </a:extLst>
          </p:cNvPr>
          <p:cNvSpPr txBox="1"/>
          <p:nvPr/>
        </p:nvSpPr>
        <p:spPr>
          <a:xfrm>
            <a:off x="287232" y="490027"/>
            <a:ext cx="8035408" cy="1754326"/>
          </a:xfrm>
          <a:prstGeom prst="rect">
            <a:avLst/>
          </a:prstGeom>
          <a:noFill/>
        </p:spPr>
        <p:txBody>
          <a:bodyPr wrap="square">
            <a:spAutoFit/>
          </a:bodyPr>
          <a:lstStyle/>
          <a:p>
            <a:pPr>
              <a:buClr>
                <a:srgbClr val="00B0F0"/>
              </a:buClr>
              <a:tabLst>
                <a:tab pos="538163" algn="l"/>
              </a:tabLst>
            </a:pPr>
            <a:r>
              <a:rPr lang="es-ES" sz="4400" b="1" dirty="0">
                <a:solidFill>
                  <a:srgbClr val="FFC000"/>
                </a:solidFill>
                <a:effectLst>
                  <a:outerShdw blurRad="38100" dist="38100" dir="2700000" algn="tl">
                    <a:srgbClr val="000000">
                      <a:alpha val="43137"/>
                    </a:srgbClr>
                  </a:outerShdw>
                </a:effectLst>
                <a:latin typeface="Avenir Next LT Pro" panose="020B0504020202020204" pitchFamily="34" charset="0"/>
              </a:rPr>
              <a:t>Sevilla Renacimiento 5*</a:t>
            </a:r>
            <a:endParaRPr lang="es-ES" sz="1200" b="1" dirty="0">
              <a:solidFill>
                <a:srgbClr val="FFC000"/>
              </a:solidFill>
              <a:effectLst>
                <a:outerShdw blurRad="38100" dist="38100" dir="2700000" algn="tl">
                  <a:srgbClr val="000000">
                    <a:alpha val="43137"/>
                  </a:srgbClr>
                </a:outerShdw>
              </a:effectLst>
              <a:latin typeface="Avenir Next LT Pro" panose="020B0504020202020204" pitchFamily="34" charset="0"/>
            </a:endParaRPr>
          </a:p>
          <a:p>
            <a:pPr>
              <a:buClr>
                <a:srgbClr val="00B0F0"/>
              </a:buClr>
              <a:tabLst>
                <a:tab pos="538163" algn="l"/>
              </a:tabLst>
            </a:pPr>
            <a:r>
              <a:rPr lang="es-ES" sz="2000" b="1" dirty="0">
                <a:solidFill>
                  <a:srgbClr val="5B5B5B"/>
                </a:solidFill>
                <a:latin typeface="Roboto" panose="02000000000000000000" pitchFamily="2" charset="0"/>
                <a:ea typeface="Roboto" panose="02000000000000000000" pitchFamily="2" charset="0"/>
                <a:cs typeface="Roboto" panose="02000000000000000000" pitchFamily="2" charset="0"/>
              </a:rPr>
              <a:t>Menú cóctel</a:t>
            </a:r>
            <a:endParaRPr lang="es-ES" sz="2000" b="1" dirty="0">
              <a:solidFill>
                <a:srgbClr val="FFC000"/>
              </a:solidFill>
              <a:effectLst>
                <a:outerShdw blurRad="38100" dist="38100" dir="2700000" algn="tl">
                  <a:srgbClr val="000000">
                    <a:alpha val="43137"/>
                  </a:srgbClr>
                </a:outerShdw>
              </a:effectLst>
              <a:latin typeface="Roboto" panose="02000000000000000000" pitchFamily="2" charset="0"/>
              <a:ea typeface="Roboto" panose="02000000000000000000" pitchFamily="2" charset="0"/>
              <a:cs typeface="Roboto" panose="02000000000000000000" pitchFamily="2" charset="0"/>
            </a:endParaRPr>
          </a:p>
          <a:p>
            <a:pPr>
              <a:buClr>
                <a:srgbClr val="00B0F0"/>
              </a:buClr>
              <a:tabLst>
                <a:tab pos="538163" algn="l"/>
              </a:tabLst>
            </a:pPr>
            <a:endParaRPr lang="es-ES" sz="4400" b="1" dirty="0">
              <a:solidFill>
                <a:srgbClr val="FFC000"/>
              </a:solidFill>
              <a:effectLst>
                <a:outerShdw blurRad="38100" dist="38100" dir="2700000" algn="tl">
                  <a:srgbClr val="000000">
                    <a:alpha val="43137"/>
                  </a:srgbClr>
                </a:outerShdw>
              </a:effectLst>
              <a:latin typeface="Avenir Next LT Pro" panose="020B0504020202020204" pitchFamily="34" charset="0"/>
            </a:endParaRPr>
          </a:p>
        </p:txBody>
      </p:sp>
      <p:sp>
        <p:nvSpPr>
          <p:cNvPr id="4" name="CuadroTexto 3">
            <a:extLst>
              <a:ext uri="{FF2B5EF4-FFF2-40B4-BE49-F238E27FC236}">
                <a16:creationId xmlns:a16="http://schemas.microsoft.com/office/drawing/2014/main" id="{1CD8BEDE-70BD-9F30-6EFD-AE4BC3116F42}"/>
              </a:ext>
            </a:extLst>
          </p:cNvPr>
          <p:cNvSpPr txBox="1"/>
          <p:nvPr/>
        </p:nvSpPr>
        <p:spPr>
          <a:xfrm>
            <a:off x="7500903" y="6543208"/>
            <a:ext cx="1367384" cy="307777"/>
          </a:xfrm>
          <a:prstGeom prst="rect">
            <a:avLst/>
          </a:prstGeom>
          <a:noFill/>
        </p:spPr>
        <p:txBody>
          <a:bodyPr wrap="square">
            <a:spAutoFit/>
          </a:bodyPr>
          <a:lstStyle/>
          <a:p>
            <a:pPr algn="r"/>
            <a:r>
              <a:rPr lang="es-ES" sz="1400" b="0" i="0" dirty="0">
                <a:effectLst/>
                <a:latin typeface="Museo-Sans-Regular"/>
              </a:rPr>
              <a:t>IVA no incluido</a:t>
            </a:r>
            <a:endParaRPr lang="es-ES" sz="1400" dirty="0"/>
          </a:p>
        </p:txBody>
      </p:sp>
      <p:pic>
        <p:nvPicPr>
          <p:cNvPr id="8" name="Imagen 7">
            <a:extLst>
              <a:ext uri="{FF2B5EF4-FFF2-40B4-BE49-F238E27FC236}">
                <a16:creationId xmlns:a16="http://schemas.microsoft.com/office/drawing/2014/main" id="{194509AD-00D6-9216-48B1-7EDD01699119}"/>
              </a:ext>
            </a:extLst>
          </p:cNvPr>
          <p:cNvPicPr>
            <a:picLocks noChangeAspect="1"/>
          </p:cNvPicPr>
          <p:nvPr/>
        </p:nvPicPr>
        <p:blipFill>
          <a:blip r:embed="rId4"/>
          <a:stretch>
            <a:fillRect/>
          </a:stretch>
        </p:blipFill>
        <p:spPr>
          <a:xfrm>
            <a:off x="465691" y="3675791"/>
            <a:ext cx="7542584" cy="2886281"/>
          </a:xfrm>
          <a:prstGeom prst="rect">
            <a:avLst/>
          </a:prstGeom>
        </p:spPr>
      </p:pic>
      <p:sp>
        <p:nvSpPr>
          <p:cNvPr id="11" name="CuadroTexto 10">
            <a:extLst>
              <a:ext uri="{FF2B5EF4-FFF2-40B4-BE49-F238E27FC236}">
                <a16:creationId xmlns:a16="http://schemas.microsoft.com/office/drawing/2014/main" id="{21ED1CEA-0D92-EC59-9496-50327C029BB0}"/>
              </a:ext>
            </a:extLst>
          </p:cNvPr>
          <p:cNvSpPr txBox="1"/>
          <p:nvPr/>
        </p:nvSpPr>
        <p:spPr>
          <a:xfrm>
            <a:off x="306298" y="1736521"/>
            <a:ext cx="4409718" cy="1477328"/>
          </a:xfrm>
          <a:prstGeom prst="rect">
            <a:avLst/>
          </a:prstGeom>
          <a:noFill/>
        </p:spPr>
        <p:txBody>
          <a:bodyPr wrap="square">
            <a:spAutoFit/>
          </a:bodyPr>
          <a:lstStyle/>
          <a:p>
            <a:pPr algn="r">
              <a:buNone/>
            </a:pPr>
            <a:r>
              <a:rPr lang="es-ES" sz="1500" dirty="0">
                <a:solidFill>
                  <a:srgbClr val="000000"/>
                </a:solidFill>
                <a:effectLst/>
                <a:latin typeface="Aptos Display" panose="020B0004020202020204" pitchFamily="34" charset="0"/>
                <a:ea typeface="Aptos" panose="020B0004020202020204" pitchFamily="34" charset="0"/>
                <a:cs typeface="Aptos" panose="020B0004020202020204" pitchFamily="34" charset="0"/>
              </a:rPr>
              <a:t>El servicio de cóctel podría darse en los jardines en caso de buen tiempo, o como alternativa en el Patio del Atrio I que es también un lugar ideal para ello pues está cubierto y hay aire acondicionado.</a:t>
            </a:r>
          </a:p>
          <a:p>
            <a:pPr algn="just">
              <a:buNone/>
            </a:pPr>
            <a:endParaRPr lang="es-ES" sz="1500" dirty="0">
              <a:solidFill>
                <a:srgbClr val="000000"/>
              </a:solidFill>
              <a:latin typeface="Aptos Display" panose="020B0004020202020204" pitchFamily="34" charset="0"/>
              <a:ea typeface="Aptos" panose="020B0004020202020204" pitchFamily="34" charset="0"/>
              <a:cs typeface="Aptos" panose="020B0004020202020204" pitchFamily="34" charset="0"/>
            </a:endParaRPr>
          </a:p>
          <a:p>
            <a:pPr algn="just">
              <a:buNone/>
            </a:pPr>
            <a:r>
              <a:rPr lang="es-ES" sz="1500" dirty="0">
                <a:solidFill>
                  <a:srgbClr val="000000"/>
                </a:solidFill>
                <a:effectLst/>
                <a:latin typeface="Aptos Display" panose="020B0004020202020204" pitchFamily="34" charset="0"/>
                <a:ea typeface="Aptos" panose="020B0004020202020204" pitchFamily="34" charset="0"/>
                <a:cs typeface="Aptos" panose="020B0004020202020204" pitchFamily="34" charset="0"/>
              </a:rPr>
              <a:t>Suplemento servicio CÓCTEL EN JARDINES 10,00 €</a:t>
            </a:r>
            <a:endParaRPr lang="es-ES" sz="1500" dirty="0">
              <a:effectLst/>
              <a:latin typeface="Aptos" panose="020B0004020202020204" pitchFamily="34" charset="0"/>
              <a:ea typeface="Aptos" panose="020B0004020202020204" pitchFamily="34" charset="0"/>
              <a:cs typeface="Aptos" panose="020B0004020202020204" pitchFamily="34" charset="0"/>
            </a:endParaRPr>
          </a:p>
        </p:txBody>
      </p:sp>
      <p:pic>
        <p:nvPicPr>
          <p:cNvPr id="12" name="Imagen 11">
            <a:extLst>
              <a:ext uri="{FF2B5EF4-FFF2-40B4-BE49-F238E27FC236}">
                <a16:creationId xmlns:a16="http://schemas.microsoft.com/office/drawing/2014/main" id="{A4B52D46-0AC9-6DB6-33B5-E671E27967E3}"/>
              </a:ext>
            </a:extLst>
          </p:cNvPr>
          <p:cNvPicPr>
            <a:picLocks noChangeAspect="1"/>
          </p:cNvPicPr>
          <p:nvPr/>
        </p:nvPicPr>
        <p:blipFill>
          <a:blip r:embed="rId5"/>
          <a:stretch>
            <a:fillRect/>
          </a:stretch>
        </p:blipFill>
        <p:spPr>
          <a:xfrm>
            <a:off x="5076055" y="1358684"/>
            <a:ext cx="2953315" cy="2214986"/>
          </a:xfrm>
          <a:prstGeom prst="rect">
            <a:avLst/>
          </a:prstGeom>
        </p:spPr>
      </p:pic>
    </p:spTree>
    <p:extLst>
      <p:ext uri="{BB962C8B-B14F-4D97-AF65-F5344CB8AC3E}">
        <p14:creationId xmlns:p14="http://schemas.microsoft.com/office/powerpoint/2010/main" val="34829328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uadroTexto 9">
            <a:extLst>
              <a:ext uri="{FF2B5EF4-FFF2-40B4-BE49-F238E27FC236}">
                <a16:creationId xmlns:a16="http://schemas.microsoft.com/office/drawing/2014/main" id="{98688DBA-6F44-4797-A48D-C85CA61F5118}"/>
              </a:ext>
            </a:extLst>
          </p:cNvPr>
          <p:cNvSpPr txBox="1"/>
          <p:nvPr/>
        </p:nvSpPr>
        <p:spPr>
          <a:xfrm>
            <a:off x="275713" y="491788"/>
            <a:ext cx="8035408" cy="769441"/>
          </a:xfrm>
          <a:prstGeom prst="rect">
            <a:avLst/>
          </a:prstGeom>
          <a:noFill/>
        </p:spPr>
        <p:txBody>
          <a:bodyPr wrap="square">
            <a:spAutoFit/>
          </a:bodyPr>
          <a:lstStyle/>
          <a:p>
            <a:pPr>
              <a:buClr>
                <a:srgbClr val="00B0F0"/>
              </a:buClr>
              <a:tabLst>
                <a:tab pos="538163" algn="l"/>
              </a:tabLst>
            </a:pPr>
            <a:r>
              <a:rPr lang="es-ES" sz="4400" b="1" dirty="0">
                <a:solidFill>
                  <a:srgbClr val="FFC000"/>
                </a:solidFill>
                <a:effectLst>
                  <a:outerShdw blurRad="38100" dist="38100" dir="2700000" algn="tl">
                    <a:srgbClr val="000000">
                      <a:alpha val="43137"/>
                    </a:srgbClr>
                  </a:outerShdw>
                </a:effectLst>
                <a:latin typeface="Avenir Next LT Pro" panose="020B0504020202020204" pitchFamily="34" charset="0"/>
              </a:rPr>
              <a:t>Descripción</a:t>
            </a:r>
          </a:p>
        </p:txBody>
      </p:sp>
      <p:pic>
        <p:nvPicPr>
          <p:cNvPr id="6" name="Picture 3" descr="C:\Users\Daniel\Desktop\CPP Gestión\logo_CPP_web.png">
            <a:extLst>
              <a:ext uri="{FF2B5EF4-FFF2-40B4-BE49-F238E27FC236}">
                <a16:creationId xmlns:a16="http://schemas.microsoft.com/office/drawing/2014/main" id="{5B9A7866-342F-D764-C650-1C2BC010E446}"/>
              </a:ext>
            </a:extLst>
          </p:cNvPr>
          <p:cNvPicPr>
            <a:picLocks noChangeAspect="1" noChangeArrowheads="1"/>
          </p:cNvPicPr>
          <p:nvPr/>
        </p:nvPicPr>
        <p:blipFill>
          <a:blip r:embed="rId3" cstate="print"/>
          <a:srcRect/>
          <a:stretch>
            <a:fillRect/>
          </a:stretch>
        </p:blipFill>
        <p:spPr bwMode="auto">
          <a:xfrm>
            <a:off x="7092280" y="-367268"/>
            <a:ext cx="1776007" cy="1872208"/>
          </a:xfrm>
          <a:prstGeom prst="rect">
            <a:avLst/>
          </a:prstGeom>
          <a:noFill/>
        </p:spPr>
      </p:pic>
      <p:sp>
        <p:nvSpPr>
          <p:cNvPr id="3" name="CuadroTexto 2">
            <a:extLst>
              <a:ext uri="{FF2B5EF4-FFF2-40B4-BE49-F238E27FC236}">
                <a16:creationId xmlns:a16="http://schemas.microsoft.com/office/drawing/2014/main" id="{B9A643EC-0181-B8E1-349A-8DE6BA00DF2C}"/>
              </a:ext>
            </a:extLst>
          </p:cNvPr>
          <p:cNvSpPr txBox="1"/>
          <p:nvPr/>
        </p:nvSpPr>
        <p:spPr>
          <a:xfrm>
            <a:off x="395536" y="1628800"/>
            <a:ext cx="7416824" cy="4801314"/>
          </a:xfrm>
          <a:prstGeom prst="rect">
            <a:avLst/>
          </a:prstGeom>
          <a:noFill/>
        </p:spPr>
        <p:txBody>
          <a:bodyPr wrap="square">
            <a:spAutoFit/>
          </a:bodyPr>
          <a:lstStyle/>
          <a:p>
            <a:r>
              <a:rPr lang="es-ES" b="1" dirty="0"/>
              <a:t>Fechas:</a:t>
            </a:r>
            <a:r>
              <a:rPr lang="es-ES" dirty="0"/>
              <a:t> 		Entrada jueves 10/17 de septiembre 2026</a:t>
            </a:r>
          </a:p>
          <a:p>
            <a:r>
              <a:rPr lang="es-ES" dirty="0"/>
              <a:t>		Salida sábado 12/19 de septiembre de 2026</a:t>
            </a:r>
          </a:p>
          <a:p>
            <a:endParaRPr lang="es-ES" dirty="0"/>
          </a:p>
          <a:p>
            <a:r>
              <a:rPr lang="es-ES" b="1" dirty="0"/>
              <a:t>Asistentes:	</a:t>
            </a:r>
            <a:r>
              <a:rPr lang="es-ES" dirty="0"/>
              <a:t>20 </a:t>
            </a:r>
            <a:r>
              <a:rPr lang="es-ES" dirty="0" err="1"/>
              <a:t>pax</a:t>
            </a:r>
            <a:r>
              <a:rPr lang="es-ES" dirty="0"/>
              <a:t> / 100 </a:t>
            </a:r>
            <a:r>
              <a:rPr lang="es-ES" dirty="0" err="1"/>
              <a:t>pax</a:t>
            </a:r>
            <a:endParaRPr lang="es-ES" dirty="0"/>
          </a:p>
          <a:p>
            <a:endParaRPr lang="es-ES" dirty="0"/>
          </a:p>
          <a:p>
            <a:r>
              <a:rPr lang="es-ES" b="1" dirty="0"/>
              <a:t>Desplazamientos:	</a:t>
            </a:r>
            <a:r>
              <a:rPr lang="es-ES" dirty="0"/>
              <a:t>Por cuenta del Cliente</a:t>
            </a:r>
          </a:p>
          <a:p>
            <a:endParaRPr lang="es-ES" dirty="0"/>
          </a:p>
          <a:p>
            <a:r>
              <a:rPr lang="es-ES" b="1" dirty="0"/>
              <a:t>Hotel:		</a:t>
            </a:r>
          </a:p>
          <a:p>
            <a:pPr marL="2114550" lvl="4" indent="-285750">
              <a:buFont typeface="Arial" panose="020B0604020202020204" pitchFamily="34" charset="0"/>
              <a:buChar char="•"/>
            </a:pPr>
            <a:r>
              <a:rPr lang="es-ES" dirty="0"/>
              <a:t>Jueves entrada 20 </a:t>
            </a:r>
            <a:r>
              <a:rPr lang="es-ES" dirty="0" err="1"/>
              <a:t>pax</a:t>
            </a:r>
            <a:r>
              <a:rPr lang="es-ES" dirty="0"/>
              <a:t> con sala para reunión de trabajo en media jornada de tarde.</a:t>
            </a:r>
          </a:p>
          <a:p>
            <a:pPr marL="2114550" lvl="4" indent="-285750">
              <a:buFont typeface="Arial" panose="020B0604020202020204" pitchFamily="34" charset="0"/>
              <a:buChar char="•"/>
            </a:pPr>
            <a:r>
              <a:rPr lang="es-ES" dirty="0"/>
              <a:t>Viernes entrada resto grupo hasta 100 </a:t>
            </a:r>
            <a:r>
              <a:rPr lang="es-ES" dirty="0" err="1"/>
              <a:t>pax</a:t>
            </a:r>
            <a:r>
              <a:rPr lang="es-ES" dirty="0"/>
              <a:t> y comida tipo cóctel.</a:t>
            </a:r>
          </a:p>
          <a:p>
            <a:endParaRPr lang="es-ES" b="1" dirty="0"/>
          </a:p>
          <a:p>
            <a:r>
              <a:rPr lang="es-ES" b="1" dirty="0"/>
              <a:t>Otros:</a:t>
            </a:r>
          </a:p>
          <a:p>
            <a:pPr marL="2114550" lvl="4" indent="-285750">
              <a:buFont typeface="Arial" panose="020B0604020202020204" pitchFamily="34" charset="0"/>
              <a:buChar char="•"/>
            </a:pPr>
            <a:r>
              <a:rPr lang="es-ES" dirty="0"/>
              <a:t>Cena jueves 20 </a:t>
            </a:r>
            <a:r>
              <a:rPr lang="es-ES" dirty="0" err="1"/>
              <a:t>pax</a:t>
            </a:r>
            <a:endParaRPr lang="es-ES" dirty="0"/>
          </a:p>
          <a:p>
            <a:pPr marL="2114550" lvl="4" indent="-285750">
              <a:buFont typeface="Arial" panose="020B0604020202020204" pitchFamily="34" charset="0"/>
              <a:buChar char="•"/>
            </a:pPr>
            <a:r>
              <a:rPr lang="es-ES" dirty="0"/>
              <a:t>Actividad y cena viernes 100 </a:t>
            </a:r>
            <a:r>
              <a:rPr lang="es-ES" dirty="0" err="1"/>
              <a:t>pax</a:t>
            </a:r>
            <a:endParaRPr lang="es-ES" dirty="0"/>
          </a:p>
          <a:p>
            <a:pPr marL="2114550" lvl="4" indent="-285750">
              <a:buFont typeface="Arial" panose="020B0604020202020204" pitchFamily="34" charset="0"/>
              <a:buChar char="•"/>
            </a:pPr>
            <a:r>
              <a:rPr lang="es-ES" dirty="0"/>
              <a:t>Actividad y comida sábado 50 </a:t>
            </a:r>
            <a:r>
              <a:rPr lang="es-ES" dirty="0" err="1"/>
              <a:t>pax</a:t>
            </a:r>
            <a:endParaRPr lang="es-ES" dirty="0"/>
          </a:p>
        </p:txBody>
      </p:sp>
    </p:spTree>
    <p:extLst>
      <p:ext uri="{BB962C8B-B14F-4D97-AF65-F5344CB8AC3E}">
        <p14:creationId xmlns:p14="http://schemas.microsoft.com/office/powerpoint/2010/main" val="9299072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5 Rectángulo">
            <a:extLst>
              <a:ext uri="{FF2B5EF4-FFF2-40B4-BE49-F238E27FC236}">
                <a16:creationId xmlns:a16="http://schemas.microsoft.com/office/drawing/2014/main" id="{5BAEAE1A-6327-43A8-BA80-B0800DFD5F7B}"/>
              </a:ext>
            </a:extLst>
          </p:cNvPr>
          <p:cNvSpPr>
            <a:spLocks noChangeArrowheads="1"/>
          </p:cNvSpPr>
          <p:nvPr/>
        </p:nvSpPr>
        <p:spPr bwMode="auto">
          <a:xfrm>
            <a:off x="4528758" y="2492896"/>
            <a:ext cx="3028950" cy="739775"/>
          </a:xfrm>
          <a:prstGeom prst="rect">
            <a:avLst/>
          </a:prstGeom>
          <a:noFill/>
          <a:ln w="28575">
            <a:noFill/>
            <a:miter lim="800000"/>
            <a:headEnd/>
            <a:tailEnd/>
          </a:ln>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s-ES" altLang="es-ES" sz="1400" dirty="0">
                <a:latin typeface="Calibri" panose="020F0502020204030204" pitchFamily="34" charset="0"/>
              </a:rPr>
              <a:t>Daniel Pedrosa </a:t>
            </a:r>
          </a:p>
          <a:p>
            <a:pPr eaLnBrk="1" hangingPunct="1"/>
            <a:r>
              <a:rPr lang="es-ES" altLang="es-ES" sz="1400" dirty="0">
                <a:latin typeface="Calibri" panose="020F0502020204030204" pitchFamily="34" charset="0"/>
                <a:hlinkClick r:id="rId2"/>
              </a:rPr>
              <a:t>daniel@cpp-publicidad.com</a:t>
            </a:r>
            <a:r>
              <a:rPr lang="es-ES" altLang="es-ES" sz="1400" dirty="0">
                <a:latin typeface="Calibri" panose="020F0502020204030204" pitchFamily="34" charset="0"/>
              </a:rPr>
              <a:t> </a:t>
            </a:r>
          </a:p>
          <a:p>
            <a:pPr eaLnBrk="1" hangingPunct="1"/>
            <a:r>
              <a:rPr lang="es-ES" altLang="es-ES" sz="1400" dirty="0">
                <a:latin typeface="Calibri" panose="020F0502020204030204" pitchFamily="34" charset="0"/>
              </a:rPr>
              <a:t>609.138.457</a:t>
            </a:r>
            <a:endParaRPr lang="es-ES" altLang="es-ES" sz="1400" dirty="0">
              <a:latin typeface="Gill Sans MT Condensed" panose="020B0506020104020203" pitchFamily="34" charset="0"/>
              <a:cs typeface="Gautami" panose="020B0502040204020203" pitchFamily="34" charset="0"/>
            </a:endParaRPr>
          </a:p>
        </p:txBody>
      </p:sp>
      <p:pic>
        <p:nvPicPr>
          <p:cNvPr id="6" name="Picture 6">
            <a:extLst>
              <a:ext uri="{FF2B5EF4-FFF2-40B4-BE49-F238E27FC236}">
                <a16:creationId xmlns:a16="http://schemas.microsoft.com/office/drawing/2014/main" id="{5506D48E-B76D-44E8-A040-2519420E44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7450" y="1703388"/>
            <a:ext cx="2981325" cy="402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15 Rectángulo">
            <a:extLst>
              <a:ext uri="{FF2B5EF4-FFF2-40B4-BE49-F238E27FC236}">
                <a16:creationId xmlns:a16="http://schemas.microsoft.com/office/drawing/2014/main" id="{2D86DC57-F329-4626-93CB-C15C9D141F54}"/>
              </a:ext>
            </a:extLst>
          </p:cNvPr>
          <p:cNvSpPr>
            <a:spLocks noChangeArrowheads="1"/>
          </p:cNvSpPr>
          <p:nvPr/>
        </p:nvSpPr>
        <p:spPr bwMode="auto">
          <a:xfrm>
            <a:off x="4499992" y="3388995"/>
            <a:ext cx="2928937" cy="739775"/>
          </a:xfrm>
          <a:prstGeom prst="rect">
            <a:avLst/>
          </a:prstGeom>
          <a:noFill/>
          <a:ln w="28575">
            <a:noFill/>
            <a:miter lim="800000"/>
            <a:headEnd/>
            <a:tailEnd/>
          </a:ln>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s-ES" altLang="es-ES" sz="1400" dirty="0">
                <a:latin typeface="Calibri" panose="020F0502020204030204" pitchFamily="34" charset="0"/>
              </a:rPr>
              <a:t>Olga García</a:t>
            </a:r>
          </a:p>
          <a:p>
            <a:pPr eaLnBrk="1" hangingPunct="1"/>
            <a:r>
              <a:rPr lang="es-ES" altLang="es-ES" sz="1400" dirty="0">
                <a:latin typeface="Calibri" panose="020F0502020204030204" pitchFamily="34" charset="0"/>
                <a:hlinkClick r:id="rId4"/>
              </a:rPr>
              <a:t>olga@cpp-publicidad.com</a:t>
            </a:r>
            <a:r>
              <a:rPr lang="es-ES" altLang="es-ES" sz="1400" dirty="0">
                <a:latin typeface="Calibri" panose="020F0502020204030204" pitchFamily="34" charset="0"/>
              </a:rPr>
              <a:t> </a:t>
            </a:r>
          </a:p>
          <a:p>
            <a:pPr eaLnBrk="1" hangingPunct="1"/>
            <a:r>
              <a:rPr lang="es-ES" altLang="es-ES" sz="1400" dirty="0">
                <a:latin typeface="Calibri" panose="020F0502020204030204" pitchFamily="34" charset="0"/>
              </a:rPr>
              <a:t>629.869.552</a:t>
            </a:r>
          </a:p>
        </p:txBody>
      </p:sp>
      <p:sp>
        <p:nvSpPr>
          <p:cNvPr id="9" name="CuadroTexto 8">
            <a:extLst>
              <a:ext uri="{FF2B5EF4-FFF2-40B4-BE49-F238E27FC236}">
                <a16:creationId xmlns:a16="http://schemas.microsoft.com/office/drawing/2014/main" id="{BD2A96BC-B231-465F-BC39-FAEF3D739786}"/>
              </a:ext>
            </a:extLst>
          </p:cNvPr>
          <p:cNvSpPr txBox="1"/>
          <p:nvPr/>
        </p:nvSpPr>
        <p:spPr>
          <a:xfrm>
            <a:off x="607886" y="704570"/>
            <a:ext cx="4572000" cy="769441"/>
          </a:xfrm>
          <a:prstGeom prst="rect">
            <a:avLst/>
          </a:prstGeom>
          <a:noFill/>
        </p:spPr>
        <p:txBody>
          <a:bodyPr wrap="square">
            <a:spAutoFit/>
          </a:bodyPr>
          <a:lstStyle/>
          <a:p>
            <a:pPr>
              <a:buClr>
                <a:srgbClr val="00B0F0"/>
              </a:buClr>
              <a:tabLst>
                <a:tab pos="538163" algn="l"/>
              </a:tabLst>
            </a:pPr>
            <a:r>
              <a:rPr lang="es-ES" sz="4400" b="1" dirty="0">
                <a:solidFill>
                  <a:srgbClr val="FFC000"/>
                </a:solidFill>
                <a:effectLst>
                  <a:outerShdw blurRad="38100" dist="38100" dir="2700000" algn="tl">
                    <a:srgbClr val="000000">
                      <a:alpha val="43137"/>
                    </a:srgbClr>
                  </a:outerShdw>
                </a:effectLst>
                <a:latin typeface="Avenir Next LT Pro" panose="020B0504020202020204" pitchFamily="34" charset="0"/>
              </a:rPr>
              <a:t>Contacto</a:t>
            </a:r>
          </a:p>
        </p:txBody>
      </p:sp>
      <p:sp>
        <p:nvSpPr>
          <p:cNvPr id="2" name="15 Rectángulo">
            <a:extLst>
              <a:ext uri="{FF2B5EF4-FFF2-40B4-BE49-F238E27FC236}">
                <a16:creationId xmlns:a16="http://schemas.microsoft.com/office/drawing/2014/main" id="{253997DC-94A3-EAD5-41D9-3DD06686BB5A}"/>
              </a:ext>
            </a:extLst>
          </p:cNvPr>
          <p:cNvSpPr>
            <a:spLocks noChangeArrowheads="1"/>
          </p:cNvSpPr>
          <p:nvPr/>
        </p:nvSpPr>
        <p:spPr bwMode="auto">
          <a:xfrm>
            <a:off x="4499991" y="4285094"/>
            <a:ext cx="2928937" cy="739775"/>
          </a:xfrm>
          <a:prstGeom prst="rect">
            <a:avLst/>
          </a:prstGeom>
          <a:noFill/>
          <a:ln w="28575">
            <a:noFill/>
            <a:miter lim="800000"/>
            <a:headEnd/>
            <a:tailEnd/>
          </a:ln>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s-ES" altLang="es-ES" sz="1400" dirty="0">
                <a:latin typeface="Calibri" panose="020F0502020204030204" pitchFamily="34" charset="0"/>
              </a:rPr>
              <a:t>Carmen Cañibano</a:t>
            </a:r>
          </a:p>
          <a:p>
            <a:pPr eaLnBrk="1" hangingPunct="1"/>
            <a:r>
              <a:rPr lang="es-ES" altLang="es-ES" sz="1400" dirty="0">
                <a:latin typeface="Calibri" panose="020F0502020204030204" pitchFamily="34" charset="0"/>
                <a:hlinkClick r:id="rId5"/>
              </a:rPr>
              <a:t>carmen@cpp-publicidad.com</a:t>
            </a:r>
            <a:r>
              <a:rPr lang="es-ES" altLang="es-ES" sz="1400" dirty="0">
                <a:latin typeface="Calibri" panose="020F0502020204030204" pitchFamily="34" charset="0"/>
              </a:rPr>
              <a:t> </a:t>
            </a:r>
          </a:p>
          <a:p>
            <a:pPr eaLnBrk="1" hangingPunct="1"/>
            <a:r>
              <a:rPr lang="es-ES" altLang="es-ES" sz="1400" dirty="0">
                <a:latin typeface="Calibri" panose="020F0502020204030204" pitchFamily="34" charset="0"/>
              </a:rPr>
              <a:t>654.543.785</a:t>
            </a:r>
          </a:p>
        </p:txBody>
      </p:sp>
    </p:spTree>
    <p:extLst>
      <p:ext uri="{BB962C8B-B14F-4D97-AF65-F5344CB8AC3E}">
        <p14:creationId xmlns:p14="http://schemas.microsoft.com/office/powerpoint/2010/main" val="24014692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C:\Users\Daniel\Desktop\CPP Gestión\logo_CPP_web.png">
            <a:extLst>
              <a:ext uri="{FF2B5EF4-FFF2-40B4-BE49-F238E27FC236}">
                <a16:creationId xmlns:a16="http://schemas.microsoft.com/office/drawing/2014/main" id="{5B9A7866-342F-D764-C650-1C2BC010E446}"/>
              </a:ext>
            </a:extLst>
          </p:cNvPr>
          <p:cNvPicPr>
            <a:picLocks noChangeAspect="1" noChangeArrowheads="1"/>
          </p:cNvPicPr>
          <p:nvPr/>
        </p:nvPicPr>
        <p:blipFill>
          <a:blip r:embed="rId3" cstate="print"/>
          <a:srcRect/>
          <a:stretch>
            <a:fillRect/>
          </a:stretch>
        </p:blipFill>
        <p:spPr bwMode="auto">
          <a:xfrm>
            <a:off x="7092280" y="-367268"/>
            <a:ext cx="1776007" cy="1872208"/>
          </a:xfrm>
          <a:prstGeom prst="rect">
            <a:avLst/>
          </a:prstGeom>
          <a:noFill/>
        </p:spPr>
      </p:pic>
      <p:sp>
        <p:nvSpPr>
          <p:cNvPr id="8" name="CuadroTexto 7">
            <a:extLst>
              <a:ext uri="{FF2B5EF4-FFF2-40B4-BE49-F238E27FC236}">
                <a16:creationId xmlns:a16="http://schemas.microsoft.com/office/drawing/2014/main" id="{011EE9C0-5FB7-EB7F-127F-DF75A9C58BA9}"/>
              </a:ext>
            </a:extLst>
          </p:cNvPr>
          <p:cNvSpPr txBox="1"/>
          <p:nvPr/>
        </p:nvSpPr>
        <p:spPr>
          <a:xfrm>
            <a:off x="512155" y="1764551"/>
            <a:ext cx="3836986" cy="1938992"/>
          </a:xfrm>
          <a:prstGeom prst="rect">
            <a:avLst/>
          </a:prstGeom>
          <a:noFill/>
        </p:spPr>
        <p:txBody>
          <a:bodyPr wrap="square">
            <a:spAutoFit/>
          </a:bodyPr>
          <a:lstStyle/>
          <a:p>
            <a:pPr algn="r"/>
            <a:r>
              <a:rPr lang="es-ES" sz="1500" b="0" i="0" dirty="0">
                <a:solidFill>
                  <a:srgbClr val="1C1C1C"/>
                </a:solidFill>
                <a:effectLst/>
                <a:latin typeface="+mj-lt"/>
              </a:rPr>
              <a:t>Situado en el edificio más alto de Andalucía, se ha convertido en la imagen más vanguardista de la ciudad. Ocupa las 19 últimas plantas de este icónico edificio. Un hotel que marca la diferencia por su espectacular diseño y la excelencia de sus servicios.</a:t>
            </a:r>
          </a:p>
          <a:p>
            <a:pPr algn="r"/>
            <a:endParaRPr lang="es-ES" sz="1500" b="0" i="0" dirty="0">
              <a:solidFill>
                <a:srgbClr val="1C1C1C"/>
              </a:solidFill>
              <a:effectLst/>
              <a:latin typeface="+mj-lt"/>
            </a:endParaRPr>
          </a:p>
          <a:p>
            <a:pPr algn="r"/>
            <a:endParaRPr lang="es-ES" sz="1500" b="0" i="0" dirty="0">
              <a:solidFill>
                <a:srgbClr val="1C1C1C"/>
              </a:solidFill>
              <a:effectLst/>
              <a:latin typeface="Swiss-721"/>
            </a:endParaRPr>
          </a:p>
        </p:txBody>
      </p:sp>
      <p:sp>
        <p:nvSpPr>
          <p:cNvPr id="9" name="CuadroTexto 8">
            <a:extLst>
              <a:ext uri="{FF2B5EF4-FFF2-40B4-BE49-F238E27FC236}">
                <a16:creationId xmlns:a16="http://schemas.microsoft.com/office/drawing/2014/main" id="{AB4AF5AA-92A4-DEBD-6345-A7E08CD298CE}"/>
              </a:ext>
            </a:extLst>
          </p:cNvPr>
          <p:cNvSpPr txBox="1"/>
          <p:nvPr/>
        </p:nvSpPr>
        <p:spPr>
          <a:xfrm>
            <a:off x="287232" y="490027"/>
            <a:ext cx="8035408" cy="954107"/>
          </a:xfrm>
          <a:prstGeom prst="rect">
            <a:avLst/>
          </a:prstGeom>
          <a:noFill/>
        </p:spPr>
        <p:txBody>
          <a:bodyPr wrap="square">
            <a:spAutoFit/>
          </a:bodyPr>
          <a:lstStyle/>
          <a:p>
            <a:pPr>
              <a:buClr>
                <a:srgbClr val="00B0F0"/>
              </a:buClr>
              <a:tabLst>
                <a:tab pos="538163" algn="l"/>
              </a:tabLst>
            </a:pPr>
            <a:r>
              <a:rPr lang="es-ES" sz="4400" b="1" dirty="0">
                <a:solidFill>
                  <a:srgbClr val="FFC000"/>
                </a:solidFill>
                <a:effectLst>
                  <a:outerShdw blurRad="38100" dist="38100" dir="2700000" algn="tl">
                    <a:srgbClr val="000000">
                      <a:alpha val="43137"/>
                    </a:srgbClr>
                  </a:outerShdw>
                </a:effectLst>
                <a:latin typeface="Avenir Next LT Pro" panose="020B0504020202020204" pitchFamily="34" charset="0"/>
              </a:rPr>
              <a:t>Eurostars Torre Sevilla 5*</a:t>
            </a:r>
          </a:p>
          <a:p>
            <a:pPr algn="l"/>
            <a:r>
              <a:rPr lang="es-ES" sz="1200" dirty="0">
                <a:solidFill>
                  <a:srgbClr val="5B5B5B"/>
                </a:solidFill>
                <a:latin typeface="Roboto" panose="02000000000000000000" pitchFamily="2" charset="0"/>
              </a:rPr>
              <a:t>Pl. Alcalde Sánchez Monteseirín, 2 edificio, 41092 Sevilla</a:t>
            </a:r>
            <a:endParaRPr lang="es-ES" sz="1200" b="1" dirty="0">
              <a:solidFill>
                <a:srgbClr val="FFC000"/>
              </a:solidFill>
              <a:effectLst>
                <a:outerShdw blurRad="38100" dist="38100" dir="2700000" algn="tl">
                  <a:srgbClr val="000000">
                    <a:alpha val="43137"/>
                  </a:srgbClr>
                </a:outerShdw>
              </a:effectLst>
              <a:latin typeface="Avenir Next LT Pro" panose="020B0504020202020204" pitchFamily="34" charset="0"/>
            </a:endParaRPr>
          </a:p>
        </p:txBody>
      </p:sp>
      <p:pic>
        <p:nvPicPr>
          <p:cNvPr id="2" name="Imagen 1">
            <a:extLst>
              <a:ext uri="{FF2B5EF4-FFF2-40B4-BE49-F238E27FC236}">
                <a16:creationId xmlns:a16="http://schemas.microsoft.com/office/drawing/2014/main" id="{B119DFE9-20A9-3BD1-EF87-26BE7AB5B9BE}"/>
              </a:ext>
            </a:extLst>
          </p:cNvPr>
          <p:cNvPicPr>
            <a:picLocks noChangeAspect="1"/>
          </p:cNvPicPr>
          <p:nvPr/>
        </p:nvPicPr>
        <p:blipFill>
          <a:blip r:embed="rId4"/>
          <a:stretch>
            <a:fillRect/>
          </a:stretch>
        </p:blipFill>
        <p:spPr>
          <a:xfrm>
            <a:off x="4830560" y="1764551"/>
            <a:ext cx="3492079" cy="4839566"/>
          </a:xfrm>
          <a:prstGeom prst="rect">
            <a:avLst/>
          </a:prstGeom>
        </p:spPr>
      </p:pic>
      <p:pic>
        <p:nvPicPr>
          <p:cNvPr id="4" name="Imagen 3">
            <a:extLst>
              <a:ext uri="{FF2B5EF4-FFF2-40B4-BE49-F238E27FC236}">
                <a16:creationId xmlns:a16="http://schemas.microsoft.com/office/drawing/2014/main" id="{CE7F1A1F-3007-8F7D-193C-89569DDE017B}"/>
              </a:ext>
            </a:extLst>
          </p:cNvPr>
          <p:cNvPicPr>
            <a:picLocks noChangeAspect="1"/>
          </p:cNvPicPr>
          <p:nvPr/>
        </p:nvPicPr>
        <p:blipFill>
          <a:blip r:embed="rId5"/>
          <a:stretch>
            <a:fillRect/>
          </a:stretch>
        </p:blipFill>
        <p:spPr>
          <a:xfrm>
            <a:off x="395536" y="3394112"/>
            <a:ext cx="4283968" cy="3212976"/>
          </a:xfrm>
          <a:prstGeom prst="rect">
            <a:avLst/>
          </a:prstGeom>
        </p:spPr>
      </p:pic>
    </p:spTree>
    <p:extLst>
      <p:ext uri="{BB962C8B-B14F-4D97-AF65-F5344CB8AC3E}">
        <p14:creationId xmlns:p14="http://schemas.microsoft.com/office/powerpoint/2010/main" val="30236118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C:\Users\Daniel\Desktop\CPP Gestión\logo_CPP_web.png">
            <a:extLst>
              <a:ext uri="{FF2B5EF4-FFF2-40B4-BE49-F238E27FC236}">
                <a16:creationId xmlns:a16="http://schemas.microsoft.com/office/drawing/2014/main" id="{5B9A7866-342F-D764-C650-1C2BC010E446}"/>
              </a:ext>
            </a:extLst>
          </p:cNvPr>
          <p:cNvPicPr>
            <a:picLocks noChangeAspect="1" noChangeArrowheads="1"/>
          </p:cNvPicPr>
          <p:nvPr/>
        </p:nvPicPr>
        <p:blipFill>
          <a:blip r:embed="rId3" cstate="print"/>
          <a:srcRect/>
          <a:stretch>
            <a:fillRect/>
          </a:stretch>
        </p:blipFill>
        <p:spPr bwMode="auto">
          <a:xfrm>
            <a:off x="7092280" y="-367268"/>
            <a:ext cx="1776007" cy="1872208"/>
          </a:xfrm>
          <a:prstGeom prst="rect">
            <a:avLst/>
          </a:prstGeom>
          <a:noFill/>
        </p:spPr>
      </p:pic>
      <p:sp>
        <p:nvSpPr>
          <p:cNvPr id="9" name="CuadroTexto 8">
            <a:extLst>
              <a:ext uri="{FF2B5EF4-FFF2-40B4-BE49-F238E27FC236}">
                <a16:creationId xmlns:a16="http://schemas.microsoft.com/office/drawing/2014/main" id="{AB4AF5AA-92A4-DEBD-6345-A7E08CD298CE}"/>
              </a:ext>
            </a:extLst>
          </p:cNvPr>
          <p:cNvSpPr txBox="1"/>
          <p:nvPr/>
        </p:nvSpPr>
        <p:spPr>
          <a:xfrm>
            <a:off x="287232" y="490027"/>
            <a:ext cx="8035408" cy="1261884"/>
          </a:xfrm>
          <a:prstGeom prst="rect">
            <a:avLst/>
          </a:prstGeom>
          <a:noFill/>
        </p:spPr>
        <p:txBody>
          <a:bodyPr wrap="square">
            <a:spAutoFit/>
          </a:bodyPr>
          <a:lstStyle/>
          <a:p>
            <a:pPr>
              <a:buClr>
                <a:srgbClr val="00B0F0"/>
              </a:buClr>
              <a:tabLst>
                <a:tab pos="538163" algn="l"/>
              </a:tabLst>
            </a:pPr>
            <a:r>
              <a:rPr lang="es-ES" sz="4400" b="1" dirty="0">
                <a:solidFill>
                  <a:srgbClr val="FFC000"/>
                </a:solidFill>
                <a:effectLst>
                  <a:outerShdw blurRad="38100" dist="38100" dir="2700000" algn="tl">
                    <a:srgbClr val="000000">
                      <a:alpha val="43137"/>
                    </a:srgbClr>
                  </a:outerShdw>
                </a:effectLst>
                <a:latin typeface="Avenir Next LT Pro" panose="020B0504020202020204" pitchFamily="34" charset="0"/>
              </a:rPr>
              <a:t>Eurostars Torre Sevilla 5*</a:t>
            </a:r>
          </a:p>
          <a:p>
            <a:pPr>
              <a:buClr>
                <a:srgbClr val="00B0F0"/>
              </a:buClr>
              <a:tabLst>
                <a:tab pos="538163" algn="l"/>
              </a:tabLst>
            </a:pPr>
            <a:r>
              <a:rPr lang="es-ES" sz="2000" b="1" i="0" dirty="0">
                <a:solidFill>
                  <a:srgbClr val="5B5B5B"/>
                </a:solidFill>
                <a:effectLst/>
                <a:latin typeface="Roboto" panose="02000000000000000000" pitchFamily="2" charset="0"/>
              </a:rPr>
              <a:t>Alojamiento</a:t>
            </a:r>
            <a:endParaRPr lang="es-ES" sz="2000" b="1" dirty="0">
              <a:solidFill>
                <a:srgbClr val="FFC000"/>
              </a:solidFill>
              <a:effectLst>
                <a:outerShdw blurRad="38100" dist="38100" dir="2700000" algn="tl">
                  <a:srgbClr val="000000">
                    <a:alpha val="43137"/>
                  </a:srgbClr>
                </a:outerShdw>
              </a:effectLst>
              <a:latin typeface="Avenir Next LT Pro" panose="020B0504020202020204" pitchFamily="34" charset="0"/>
            </a:endParaRPr>
          </a:p>
          <a:p>
            <a:pPr>
              <a:buClr>
                <a:srgbClr val="00B0F0"/>
              </a:buClr>
              <a:tabLst>
                <a:tab pos="538163" algn="l"/>
              </a:tabLst>
            </a:pPr>
            <a:endParaRPr lang="es-ES" sz="1200" b="1" dirty="0">
              <a:solidFill>
                <a:srgbClr val="FFC000"/>
              </a:solidFill>
              <a:effectLst>
                <a:outerShdw blurRad="38100" dist="38100" dir="2700000" algn="tl">
                  <a:srgbClr val="000000">
                    <a:alpha val="43137"/>
                  </a:srgbClr>
                </a:outerShdw>
              </a:effectLst>
              <a:latin typeface="Avenir Next LT Pro" panose="020B0504020202020204" pitchFamily="34" charset="0"/>
            </a:endParaRPr>
          </a:p>
        </p:txBody>
      </p:sp>
      <p:sp>
        <p:nvSpPr>
          <p:cNvPr id="11" name="CuadroTexto 10">
            <a:extLst>
              <a:ext uri="{FF2B5EF4-FFF2-40B4-BE49-F238E27FC236}">
                <a16:creationId xmlns:a16="http://schemas.microsoft.com/office/drawing/2014/main" id="{59B8A94F-2946-04E1-6C5E-63F890FF05A0}"/>
              </a:ext>
            </a:extLst>
          </p:cNvPr>
          <p:cNvSpPr txBox="1"/>
          <p:nvPr/>
        </p:nvSpPr>
        <p:spPr>
          <a:xfrm>
            <a:off x="85008" y="1629650"/>
            <a:ext cx="8581055" cy="784830"/>
          </a:xfrm>
          <a:prstGeom prst="rect">
            <a:avLst/>
          </a:prstGeom>
          <a:noFill/>
        </p:spPr>
        <p:txBody>
          <a:bodyPr wrap="square">
            <a:spAutoFit/>
          </a:bodyPr>
          <a:lstStyle/>
          <a:p>
            <a:pPr marL="213995" marR="211455" algn="just" eaLnBrk="0" hangingPunct="0">
              <a:spcBef>
                <a:spcPts val="355"/>
              </a:spcBef>
              <a:spcAft>
                <a:spcPts val="0"/>
              </a:spcAft>
            </a:pPr>
            <a:r>
              <a:rPr lang="es-ES" sz="1500" dirty="0">
                <a:solidFill>
                  <a:srgbClr val="1C1C1C"/>
                </a:solidFill>
              </a:rPr>
              <a:t>Habitaciones exclusivas, todas ellas exteriores y con unas maravillosas vistas a la capital Andaluza. Decoradas con calidez y un exquisito gusto aseguran una magnífica estancia. Disponen de equipamientos de última tecnología y de las mejores comodidades para el descanso.</a:t>
            </a:r>
          </a:p>
        </p:txBody>
      </p:sp>
      <p:sp>
        <p:nvSpPr>
          <p:cNvPr id="12" name="CuadroTexto 11">
            <a:extLst>
              <a:ext uri="{FF2B5EF4-FFF2-40B4-BE49-F238E27FC236}">
                <a16:creationId xmlns:a16="http://schemas.microsoft.com/office/drawing/2014/main" id="{9DC6739E-62F7-FE01-154F-67263F106F17}"/>
              </a:ext>
            </a:extLst>
          </p:cNvPr>
          <p:cNvSpPr txBox="1"/>
          <p:nvPr/>
        </p:nvSpPr>
        <p:spPr>
          <a:xfrm>
            <a:off x="7308305" y="6517226"/>
            <a:ext cx="1367384" cy="307777"/>
          </a:xfrm>
          <a:prstGeom prst="rect">
            <a:avLst/>
          </a:prstGeom>
          <a:noFill/>
        </p:spPr>
        <p:txBody>
          <a:bodyPr wrap="square">
            <a:spAutoFit/>
          </a:bodyPr>
          <a:lstStyle/>
          <a:p>
            <a:pPr algn="r"/>
            <a:r>
              <a:rPr lang="es-ES" sz="1400" b="0" i="0" dirty="0">
                <a:effectLst/>
                <a:latin typeface="Museo-Sans-Regular"/>
              </a:rPr>
              <a:t>IVA no incluido</a:t>
            </a:r>
            <a:endParaRPr lang="es-ES" sz="1400" dirty="0"/>
          </a:p>
        </p:txBody>
      </p:sp>
      <p:graphicFrame>
        <p:nvGraphicFramePr>
          <p:cNvPr id="3" name="Tabla 2">
            <a:extLst>
              <a:ext uri="{FF2B5EF4-FFF2-40B4-BE49-F238E27FC236}">
                <a16:creationId xmlns:a16="http://schemas.microsoft.com/office/drawing/2014/main" id="{346F3E30-D9B1-1D7B-1E37-796515DC48E9}"/>
              </a:ext>
            </a:extLst>
          </p:cNvPr>
          <p:cNvGraphicFramePr>
            <a:graphicFrameLocks noGrp="1"/>
          </p:cNvGraphicFramePr>
          <p:nvPr>
            <p:extLst>
              <p:ext uri="{D42A27DB-BD31-4B8C-83A1-F6EECF244321}">
                <p14:modId xmlns:p14="http://schemas.microsoft.com/office/powerpoint/2010/main" val="2251826876"/>
              </p:ext>
            </p:extLst>
          </p:nvPr>
        </p:nvGraphicFramePr>
        <p:xfrm>
          <a:off x="407857" y="2801355"/>
          <a:ext cx="4699000" cy="952500"/>
        </p:xfrm>
        <a:graphic>
          <a:graphicData uri="http://schemas.openxmlformats.org/drawingml/2006/table">
            <a:tbl>
              <a:tblPr>
                <a:tableStyleId>{5C22544A-7EE6-4342-B048-85BDC9FD1C3A}</a:tableStyleId>
              </a:tblPr>
              <a:tblGrid>
                <a:gridCol w="1549400">
                  <a:extLst>
                    <a:ext uri="{9D8B030D-6E8A-4147-A177-3AD203B41FA5}">
                      <a16:colId xmlns:a16="http://schemas.microsoft.com/office/drawing/2014/main" val="3037402541"/>
                    </a:ext>
                  </a:extLst>
                </a:gridCol>
                <a:gridCol w="1460500">
                  <a:extLst>
                    <a:ext uri="{9D8B030D-6E8A-4147-A177-3AD203B41FA5}">
                      <a16:colId xmlns:a16="http://schemas.microsoft.com/office/drawing/2014/main" val="3354138542"/>
                    </a:ext>
                  </a:extLst>
                </a:gridCol>
                <a:gridCol w="1689100">
                  <a:extLst>
                    <a:ext uri="{9D8B030D-6E8A-4147-A177-3AD203B41FA5}">
                      <a16:colId xmlns:a16="http://schemas.microsoft.com/office/drawing/2014/main" val="273392647"/>
                    </a:ext>
                  </a:extLst>
                </a:gridCol>
              </a:tblGrid>
              <a:tr h="182880">
                <a:tc>
                  <a:txBody>
                    <a:bodyPr/>
                    <a:lstStyle/>
                    <a:p>
                      <a:pPr algn="ctr" fontAlgn="b">
                        <a:buNone/>
                      </a:pPr>
                      <a:r>
                        <a:rPr lang="es-ES" sz="1200" u="none" strike="noStrike" dirty="0">
                          <a:effectLst/>
                        </a:rPr>
                        <a:t>10-12/</a:t>
                      </a:r>
                      <a:r>
                        <a:rPr lang="es-ES" sz="1200" u="none" strike="noStrike" dirty="0" err="1">
                          <a:effectLst/>
                        </a:rPr>
                        <a:t>sep</a:t>
                      </a:r>
                      <a:endParaRPr lang="es-ES" sz="1200" b="0" i="0" u="none" strike="noStrike" dirty="0">
                        <a:solidFill>
                          <a:srgbClr val="000000"/>
                        </a:solidFill>
                        <a:effectLst/>
                        <a:latin typeface="Aptos Narrow" panose="020B0004020202020204" pitchFamily="34" charset="0"/>
                      </a:endParaRPr>
                    </a:p>
                  </a:txBody>
                  <a:tcPr marL="7620" marR="7620" marT="7620" marB="0" anchor="b"/>
                </a:tc>
                <a:tc>
                  <a:txBody>
                    <a:bodyPr/>
                    <a:lstStyle/>
                    <a:p>
                      <a:pPr algn="l" fontAlgn="b">
                        <a:buNone/>
                      </a:pPr>
                      <a:r>
                        <a:rPr lang="es-ES" sz="1200" u="none" strike="noStrike" dirty="0">
                          <a:effectLst/>
                        </a:rPr>
                        <a:t>habitación DUI</a:t>
                      </a:r>
                      <a:endParaRPr lang="es-ES" sz="1200" b="0" i="0" u="none" strike="noStrike" dirty="0">
                        <a:solidFill>
                          <a:srgbClr val="000000"/>
                        </a:solidFill>
                        <a:effectLst/>
                        <a:latin typeface="Aptos Narrow" panose="020B0004020202020204" pitchFamily="34" charset="0"/>
                      </a:endParaRPr>
                    </a:p>
                  </a:txBody>
                  <a:tcPr marL="7620" marR="7620" marT="7620" marB="0" anchor="b"/>
                </a:tc>
                <a:tc>
                  <a:txBody>
                    <a:bodyPr/>
                    <a:lstStyle/>
                    <a:p>
                      <a:pPr algn="ctr" fontAlgn="b">
                        <a:buNone/>
                      </a:pPr>
                      <a:r>
                        <a:rPr lang="es-ES" sz="1200" u="none" strike="noStrike">
                          <a:effectLst/>
                        </a:rPr>
                        <a:t>195 €</a:t>
                      </a:r>
                      <a:endParaRPr lang="es-ES" sz="1200" b="0" i="0" u="none" strike="noStrike">
                        <a:solidFill>
                          <a:srgbClr val="000000"/>
                        </a:solidFill>
                        <a:effectLst/>
                        <a:latin typeface="Aptos Narrow" panose="020B0004020202020204" pitchFamily="34" charset="0"/>
                      </a:endParaRPr>
                    </a:p>
                  </a:txBody>
                  <a:tcPr marL="7620" marR="7620" marT="7620" marB="0" anchor="b"/>
                </a:tc>
                <a:extLst>
                  <a:ext uri="{0D108BD9-81ED-4DB2-BD59-A6C34878D82A}">
                    <a16:rowId xmlns:a16="http://schemas.microsoft.com/office/drawing/2014/main" val="86148925"/>
                  </a:ext>
                </a:extLst>
              </a:tr>
              <a:tr h="182880">
                <a:tc>
                  <a:txBody>
                    <a:bodyPr/>
                    <a:lstStyle/>
                    <a:p>
                      <a:pPr algn="l" fontAlgn="b">
                        <a:buNone/>
                      </a:pPr>
                      <a:endParaRPr lang="es-ES" sz="1200" b="0" i="0" u="none" strike="noStrike" dirty="0">
                        <a:solidFill>
                          <a:srgbClr val="000000"/>
                        </a:solidFill>
                        <a:effectLst/>
                        <a:latin typeface="Aptos Narrow" panose="020B0004020202020204" pitchFamily="34" charset="0"/>
                      </a:endParaRPr>
                    </a:p>
                  </a:txBody>
                  <a:tcPr marL="7620" marR="7620" marT="7620" marB="0" anchor="b"/>
                </a:tc>
                <a:tc>
                  <a:txBody>
                    <a:bodyPr/>
                    <a:lstStyle/>
                    <a:p>
                      <a:pPr algn="l" fontAlgn="b">
                        <a:buNone/>
                      </a:pPr>
                      <a:r>
                        <a:rPr lang="es-ES" sz="1200" u="none" strike="noStrike">
                          <a:effectLst/>
                        </a:rPr>
                        <a:t>habitación DOBLE/twin</a:t>
                      </a:r>
                      <a:endParaRPr lang="es-ES" sz="1200" b="0" i="0" u="none" strike="noStrike">
                        <a:solidFill>
                          <a:srgbClr val="000000"/>
                        </a:solidFill>
                        <a:effectLst/>
                        <a:latin typeface="Aptos Narrow" panose="020B0004020202020204" pitchFamily="34" charset="0"/>
                      </a:endParaRPr>
                    </a:p>
                  </a:txBody>
                  <a:tcPr marL="7620" marR="7620" marT="7620" marB="0" anchor="b"/>
                </a:tc>
                <a:tc>
                  <a:txBody>
                    <a:bodyPr/>
                    <a:lstStyle/>
                    <a:p>
                      <a:pPr algn="ctr" fontAlgn="b">
                        <a:buNone/>
                      </a:pPr>
                      <a:r>
                        <a:rPr lang="es-ES" sz="1200" u="none" strike="noStrike">
                          <a:effectLst/>
                        </a:rPr>
                        <a:t>225 €</a:t>
                      </a:r>
                      <a:endParaRPr lang="es-ES" sz="1200" b="0" i="0" u="none" strike="noStrike">
                        <a:solidFill>
                          <a:srgbClr val="000000"/>
                        </a:solidFill>
                        <a:effectLst/>
                        <a:latin typeface="Aptos Narrow" panose="020B0004020202020204" pitchFamily="34" charset="0"/>
                      </a:endParaRPr>
                    </a:p>
                  </a:txBody>
                  <a:tcPr marL="7620" marR="7620" marT="7620" marB="0" anchor="b"/>
                </a:tc>
                <a:extLst>
                  <a:ext uri="{0D108BD9-81ED-4DB2-BD59-A6C34878D82A}">
                    <a16:rowId xmlns:a16="http://schemas.microsoft.com/office/drawing/2014/main" val="1015024918"/>
                  </a:ext>
                </a:extLst>
              </a:tr>
              <a:tr h="182880">
                <a:tc>
                  <a:txBody>
                    <a:bodyPr/>
                    <a:lstStyle/>
                    <a:p>
                      <a:pPr algn="ctr" fontAlgn="b">
                        <a:buNone/>
                      </a:pPr>
                      <a:r>
                        <a:rPr lang="es-ES" sz="1200" u="none" strike="noStrike" dirty="0">
                          <a:effectLst/>
                        </a:rPr>
                        <a:t>17-19/</a:t>
                      </a:r>
                      <a:r>
                        <a:rPr lang="es-ES" sz="1200" u="none" strike="noStrike" dirty="0" err="1">
                          <a:effectLst/>
                        </a:rPr>
                        <a:t>sep</a:t>
                      </a:r>
                      <a:endParaRPr lang="es-ES" sz="1200" b="0" i="0" u="none" strike="noStrike" dirty="0">
                        <a:solidFill>
                          <a:srgbClr val="000000"/>
                        </a:solidFill>
                        <a:effectLst/>
                        <a:latin typeface="Aptos Narrow" panose="020B0004020202020204" pitchFamily="34" charset="0"/>
                      </a:endParaRPr>
                    </a:p>
                  </a:txBody>
                  <a:tcPr marL="7620" marR="7620" marT="7620" marB="0" anchor="b"/>
                </a:tc>
                <a:tc>
                  <a:txBody>
                    <a:bodyPr/>
                    <a:lstStyle/>
                    <a:p>
                      <a:pPr algn="l" fontAlgn="b">
                        <a:buNone/>
                      </a:pPr>
                      <a:endParaRPr lang="es-ES" sz="1200" b="0" i="0" u="none" strike="noStrike">
                        <a:solidFill>
                          <a:srgbClr val="000000"/>
                        </a:solidFill>
                        <a:effectLst/>
                        <a:latin typeface="Aptos Narrow" panose="020B0004020202020204" pitchFamily="34" charset="0"/>
                      </a:endParaRPr>
                    </a:p>
                  </a:txBody>
                  <a:tcPr marL="7620" marR="7620" marT="7620" marB="0" anchor="b"/>
                </a:tc>
                <a:tc>
                  <a:txBody>
                    <a:bodyPr/>
                    <a:lstStyle/>
                    <a:p>
                      <a:pPr algn="ctr" fontAlgn="b">
                        <a:buNone/>
                      </a:pPr>
                      <a:endParaRPr lang="es-ES" sz="1200" b="0" i="0" u="none" strike="noStrike">
                        <a:solidFill>
                          <a:srgbClr val="000000"/>
                        </a:solidFill>
                        <a:effectLst/>
                        <a:latin typeface="Aptos Narrow" panose="020B0004020202020204" pitchFamily="34" charset="0"/>
                      </a:endParaRPr>
                    </a:p>
                  </a:txBody>
                  <a:tcPr marL="7620" marR="7620" marT="7620" marB="0" anchor="b"/>
                </a:tc>
                <a:extLst>
                  <a:ext uri="{0D108BD9-81ED-4DB2-BD59-A6C34878D82A}">
                    <a16:rowId xmlns:a16="http://schemas.microsoft.com/office/drawing/2014/main" val="1206752402"/>
                  </a:ext>
                </a:extLst>
              </a:tr>
              <a:tr h="182880">
                <a:tc>
                  <a:txBody>
                    <a:bodyPr/>
                    <a:lstStyle/>
                    <a:p>
                      <a:pPr algn="l" fontAlgn="b">
                        <a:buNone/>
                      </a:pPr>
                      <a:endParaRPr lang="es-ES" sz="1200" b="0" i="0" u="none" strike="noStrike">
                        <a:solidFill>
                          <a:srgbClr val="000000"/>
                        </a:solidFill>
                        <a:effectLst/>
                        <a:latin typeface="Aptos Narrow" panose="020B0004020202020204" pitchFamily="34" charset="0"/>
                      </a:endParaRPr>
                    </a:p>
                  </a:txBody>
                  <a:tcPr marL="7620" marR="7620" marT="7620" marB="0" anchor="b"/>
                </a:tc>
                <a:tc>
                  <a:txBody>
                    <a:bodyPr/>
                    <a:lstStyle/>
                    <a:p>
                      <a:pPr algn="l" fontAlgn="b">
                        <a:buNone/>
                      </a:pPr>
                      <a:r>
                        <a:rPr lang="es-ES" sz="1200" u="none" strike="noStrike" dirty="0">
                          <a:effectLst/>
                        </a:rPr>
                        <a:t>habitación DUI</a:t>
                      </a:r>
                      <a:endParaRPr lang="es-ES" sz="1200" b="0" i="0" u="none" strike="noStrike" dirty="0">
                        <a:solidFill>
                          <a:srgbClr val="000000"/>
                        </a:solidFill>
                        <a:effectLst/>
                        <a:latin typeface="Aptos Narrow" panose="020B0004020202020204" pitchFamily="34" charset="0"/>
                      </a:endParaRPr>
                    </a:p>
                  </a:txBody>
                  <a:tcPr marL="7620" marR="7620" marT="7620" marB="0" anchor="b"/>
                </a:tc>
                <a:tc>
                  <a:txBody>
                    <a:bodyPr/>
                    <a:lstStyle/>
                    <a:p>
                      <a:pPr algn="ctr" fontAlgn="b">
                        <a:buNone/>
                      </a:pPr>
                      <a:r>
                        <a:rPr lang="es-ES" sz="1200" u="none" strike="noStrike">
                          <a:effectLst/>
                        </a:rPr>
                        <a:t>200 €</a:t>
                      </a:r>
                      <a:endParaRPr lang="es-ES" sz="1200" b="0" i="0" u="none" strike="noStrike">
                        <a:solidFill>
                          <a:srgbClr val="000000"/>
                        </a:solidFill>
                        <a:effectLst/>
                        <a:latin typeface="Aptos Narrow" panose="020B0004020202020204" pitchFamily="34" charset="0"/>
                      </a:endParaRPr>
                    </a:p>
                  </a:txBody>
                  <a:tcPr marL="7620" marR="7620" marT="7620" marB="0" anchor="b"/>
                </a:tc>
                <a:extLst>
                  <a:ext uri="{0D108BD9-81ED-4DB2-BD59-A6C34878D82A}">
                    <a16:rowId xmlns:a16="http://schemas.microsoft.com/office/drawing/2014/main" val="378654389"/>
                  </a:ext>
                </a:extLst>
              </a:tr>
              <a:tr h="182880">
                <a:tc>
                  <a:txBody>
                    <a:bodyPr/>
                    <a:lstStyle/>
                    <a:p>
                      <a:pPr algn="l" fontAlgn="b">
                        <a:buNone/>
                      </a:pPr>
                      <a:endParaRPr lang="es-ES" sz="1200" b="0" i="0" u="none" strike="noStrike">
                        <a:solidFill>
                          <a:srgbClr val="000000"/>
                        </a:solidFill>
                        <a:effectLst/>
                        <a:latin typeface="Aptos Narrow" panose="020B0004020202020204" pitchFamily="34" charset="0"/>
                      </a:endParaRPr>
                    </a:p>
                  </a:txBody>
                  <a:tcPr marL="7620" marR="7620" marT="7620" marB="0" anchor="b"/>
                </a:tc>
                <a:tc>
                  <a:txBody>
                    <a:bodyPr/>
                    <a:lstStyle/>
                    <a:p>
                      <a:pPr algn="l" fontAlgn="b">
                        <a:buNone/>
                      </a:pPr>
                      <a:r>
                        <a:rPr lang="es-ES" sz="1200" u="none" strike="noStrike" dirty="0">
                          <a:effectLst/>
                        </a:rPr>
                        <a:t>habitación DOBLE/</a:t>
                      </a:r>
                      <a:r>
                        <a:rPr lang="es-ES" sz="1200" u="none" strike="noStrike" dirty="0" err="1">
                          <a:effectLst/>
                        </a:rPr>
                        <a:t>twin</a:t>
                      </a:r>
                      <a:endParaRPr lang="es-ES" sz="1200" b="0" i="0" u="none" strike="noStrike" dirty="0">
                        <a:solidFill>
                          <a:srgbClr val="000000"/>
                        </a:solidFill>
                        <a:effectLst/>
                        <a:latin typeface="Aptos Narrow" panose="020B0004020202020204" pitchFamily="34" charset="0"/>
                      </a:endParaRPr>
                    </a:p>
                  </a:txBody>
                  <a:tcPr marL="7620" marR="7620" marT="7620" marB="0" anchor="b"/>
                </a:tc>
                <a:tc>
                  <a:txBody>
                    <a:bodyPr/>
                    <a:lstStyle/>
                    <a:p>
                      <a:pPr algn="ctr" fontAlgn="b">
                        <a:buNone/>
                      </a:pPr>
                      <a:r>
                        <a:rPr lang="es-ES" sz="1200" u="none" strike="noStrike" dirty="0">
                          <a:effectLst/>
                        </a:rPr>
                        <a:t>230 €</a:t>
                      </a:r>
                      <a:endParaRPr lang="es-ES" sz="1200" b="0" i="0" u="none" strike="noStrike" dirty="0">
                        <a:solidFill>
                          <a:srgbClr val="000000"/>
                        </a:solidFill>
                        <a:effectLst/>
                        <a:latin typeface="Aptos Narrow" panose="020B0004020202020204" pitchFamily="34" charset="0"/>
                      </a:endParaRPr>
                    </a:p>
                  </a:txBody>
                  <a:tcPr marL="7620" marR="7620" marT="7620" marB="0" anchor="b"/>
                </a:tc>
                <a:extLst>
                  <a:ext uri="{0D108BD9-81ED-4DB2-BD59-A6C34878D82A}">
                    <a16:rowId xmlns:a16="http://schemas.microsoft.com/office/drawing/2014/main" val="1118354644"/>
                  </a:ext>
                </a:extLst>
              </a:tr>
            </a:tbl>
          </a:graphicData>
        </a:graphic>
      </p:graphicFrame>
      <p:pic>
        <p:nvPicPr>
          <p:cNvPr id="5" name="Imagen 4">
            <a:extLst>
              <a:ext uri="{FF2B5EF4-FFF2-40B4-BE49-F238E27FC236}">
                <a16:creationId xmlns:a16="http://schemas.microsoft.com/office/drawing/2014/main" id="{C42DC1DA-1553-80BD-81F5-94CC799A3F94}"/>
              </a:ext>
            </a:extLst>
          </p:cNvPr>
          <p:cNvPicPr>
            <a:picLocks noChangeAspect="1"/>
          </p:cNvPicPr>
          <p:nvPr/>
        </p:nvPicPr>
        <p:blipFill>
          <a:blip r:embed="rId4"/>
          <a:stretch>
            <a:fillRect/>
          </a:stretch>
        </p:blipFill>
        <p:spPr>
          <a:xfrm>
            <a:off x="407857" y="3996077"/>
            <a:ext cx="3798699" cy="2385652"/>
          </a:xfrm>
          <a:prstGeom prst="rect">
            <a:avLst/>
          </a:prstGeom>
        </p:spPr>
      </p:pic>
      <p:pic>
        <p:nvPicPr>
          <p:cNvPr id="10" name="Imagen 9">
            <a:extLst>
              <a:ext uri="{FF2B5EF4-FFF2-40B4-BE49-F238E27FC236}">
                <a16:creationId xmlns:a16="http://schemas.microsoft.com/office/drawing/2014/main" id="{16FD2C8F-079A-023B-2758-6D9C7218E2B4}"/>
              </a:ext>
            </a:extLst>
          </p:cNvPr>
          <p:cNvPicPr>
            <a:picLocks noChangeAspect="1"/>
          </p:cNvPicPr>
          <p:nvPr/>
        </p:nvPicPr>
        <p:blipFill>
          <a:blip r:embed="rId5"/>
          <a:stretch>
            <a:fillRect/>
          </a:stretch>
        </p:blipFill>
        <p:spPr>
          <a:xfrm>
            <a:off x="4375535" y="3996077"/>
            <a:ext cx="3731894" cy="2385652"/>
          </a:xfrm>
          <a:prstGeom prst="rect">
            <a:avLst/>
          </a:prstGeom>
        </p:spPr>
      </p:pic>
    </p:spTree>
    <p:extLst>
      <p:ext uri="{BB962C8B-B14F-4D97-AF65-F5344CB8AC3E}">
        <p14:creationId xmlns:p14="http://schemas.microsoft.com/office/powerpoint/2010/main" val="22215870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C:\Users\Daniel\Desktop\CPP Gestión\logo_CPP_web.png">
            <a:extLst>
              <a:ext uri="{FF2B5EF4-FFF2-40B4-BE49-F238E27FC236}">
                <a16:creationId xmlns:a16="http://schemas.microsoft.com/office/drawing/2014/main" id="{5B9A7866-342F-D764-C650-1C2BC010E446}"/>
              </a:ext>
            </a:extLst>
          </p:cNvPr>
          <p:cNvPicPr>
            <a:picLocks noChangeAspect="1" noChangeArrowheads="1"/>
          </p:cNvPicPr>
          <p:nvPr/>
        </p:nvPicPr>
        <p:blipFill>
          <a:blip r:embed="rId3" cstate="print"/>
          <a:srcRect/>
          <a:stretch>
            <a:fillRect/>
          </a:stretch>
        </p:blipFill>
        <p:spPr bwMode="auto">
          <a:xfrm>
            <a:off x="7092280" y="-367268"/>
            <a:ext cx="1776007" cy="1872208"/>
          </a:xfrm>
          <a:prstGeom prst="rect">
            <a:avLst/>
          </a:prstGeom>
          <a:noFill/>
        </p:spPr>
      </p:pic>
      <p:sp>
        <p:nvSpPr>
          <p:cNvPr id="9" name="CuadroTexto 8">
            <a:extLst>
              <a:ext uri="{FF2B5EF4-FFF2-40B4-BE49-F238E27FC236}">
                <a16:creationId xmlns:a16="http://schemas.microsoft.com/office/drawing/2014/main" id="{AB4AF5AA-92A4-DEBD-6345-A7E08CD298CE}"/>
              </a:ext>
            </a:extLst>
          </p:cNvPr>
          <p:cNvSpPr txBox="1"/>
          <p:nvPr/>
        </p:nvSpPr>
        <p:spPr>
          <a:xfrm>
            <a:off x="287232" y="490027"/>
            <a:ext cx="8035408" cy="1261884"/>
          </a:xfrm>
          <a:prstGeom prst="rect">
            <a:avLst/>
          </a:prstGeom>
          <a:noFill/>
        </p:spPr>
        <p:txBody>
          <a:bodyPr wrap="square">
            <a:spAutoFit/>
          </a:bodyPr>
          <a:lstStyle/>
          <a:p>
            <a:pPr>
              <a:buClr>
                <a:srgbClr val="00B0F0"/>
              </a:buClr>
              <a:tabLst>
                <a:tab pos="538163" algn="l"/>
              </a:tabLst>
            </a:pPr>
            <a:r>
              <a:rPr lang="es-ES" sz="4400" b="1" dirty="0">
                <a:solidFill>
                  <a:srgbClr val="FFC000"/>
                </a:solidFill>
                <a:effectLst>
                  <a:outerShdw blurRad="38100" dist="38100" dir="2700000" algn="tl">
                    <a:srgbClr val="000000">
                      <a:alpha val="43137"/>
                    </a:srgbClr>
                  </a:outerShdw>
                </a:effectLst>
                <a:latin typeface="Avenir Next LT Pro" panose="020B0504020202020204" pitchFamily="34" charset="0"/>
              </a:rPr>
              <a:t>Eurostars Torre Sevilla 5*</a:t>
            </a:r>
          </a:p>
          <a:p>
            <a:pPr>
              <a:buClr>
                <a:srgbClr val="00B0F0"/>
              </a:buClr>
              <a:tabLst>
                <a:tab pos="538163" algn="l"/>
              </a:tabLst>
            </a:pPr>
            <a:r>
              <a:rPr lang="es-ES" sz="2000" b="1" i="0" dirty="0">
                <a:solidFill>
                  <a:srgbClr val="5B5B5B"/>
                </a:solidFill>
                <a:effectLst/>
                <a:latin typeface="Roboto" panose="02000000000000000000" pitchFamily="2" charset="0"/>
              </a:rPr>
              <a:t>Salas de reunión </a:t>
            </a:r>
            <a:endParaRPr lang="es-ES" sz="2000" b="1" dirty="0">
              <a:solidFill>
                <a:srgbClr val="FFC000"/>
              </a:solidFill>
              <a:effectLst>
                <a:outerShdw blurRad="38100" dist="38100" dir="2700000" algn="tl">
                  <a:srgbClr val="000000">
                    <a:alpha val="43137"/>
                  </a:srgbClr>
                </a:outerShdw>
              </a:effectLst>
              <a:latin typeface="Avenir Next LT Pro" panose="020B0504020202020204" pitchFamily="34" charset="0"/>
            </a:endParaRPr>
          </a:p>
          <a:p>
            <a:pPr>
              <a:buClr>
                <a:srgbClr val="00B0F0"/>
              </a:buClr>
              <a:tabLst>
                <a:tab pos="538163" algn="l"/>
              </a:tabLst>
            </a:pPr>
            <a:endParaRPr lang="es-ES" sz="1200" b="1" dirty="0">
              <a:solidFill>
                <a:srgbClr val="FFC000"/>
              </a:solidFill>
              <a:effectLst>
                <a:outerShdw blurRad="38100" dist="38100" dir="2700000" algn="tl">
                  <a:srgbClr val="000000">
                    <a:alpha val="43137"/>
                  </a:srgbClr>
                </a:outerShdw>
              </a:effectLst>
              <a:latin typeface="Avenir Next LT Pro" panose="020B0504020202020204" pitchFamily="34" charset="0"/>
            </a:endParaRPr>
          </a:p>
        </p:txBody>
      </p:sp>
      <p:sp>
        <p:nvSpPr>
          <p:cNvPr id="11" name="CuadroTexto 10">
            <a:extLst>
              <a:ext uri="{FF2B5EF4-FFF2-40B4-BE49-F238E27FC236}">
                <a16:creationId xmlns:a16="http://schemas.microsoft.com/office/drawing/2014/main" id="{59B8A94F-2946-04E1-6C5E-63F890FF05A0}"/>
              </a:ext>
            </a:extLst>
          </p:cNvPr>
          <p:cNvSpPr txBox="1"/>
          <p:nvPr/>
        </p:nvSpPr>
        <p:spPr>
          <a:xfrm>
            <a:off x="85008" y="1629650"/>
            <a:ext cx="8447432" cy="784830"/>
          </a:xfrm>
          <a:prstGeom prst="rect">
            <a:avLst/>
          </a:prstGeom>
          <a:noFill/>
        </p:spPr>
        <p:txBody>
          <a:bodyPr wrap="square">
            <a:spAutoFit/>
          </a:bodyPr>
          <a:lstStyle/>
          <a:p>
            <a:pPr marL="213995" marR="211455" eaLnBrk="0" hangingPunct="0">
              <a:spcBef>
                <a:spcPts val="355"/>
              </a:spcBef>
            </a:pPr>
            <a:r>
              <a:rPr lang="es-ES" sz="1500" dirty="0">
                <a:solidFill>
                  <a:srgbClr val="1C1C1C"/>
                </a:solidFill>
                <a:latin typeface="+mj-lt"/>
              </a:rPr>
              <a:t>El hotel dispone de un total de 17 salas de reunión de distintas capacidades distribuidas entre 4 de sus plantas. Todas cuentan con luz natural, pantallas y proyectores integrados, además de conexión WIFI gratuita.</a:t>
            </a:r>
          </a:p>
        </p:txBody>
      </p:sp>
      <p:sp>
        <p:nvSpPr>
          <p:cNvPr id="12" name="CuadroTexto 11">
            <a:extLst>
              <a:ext uri="{FF2B5EF4-FFF2-40B4-BE49-F238E27FC236}">
                <a16:creationId xmlns:a16="http://schemas.microsoft.com/office/drawing/2014/main" id="{9DC6739E-62F7-FE01-154F-67263F106F17}"/>
              </a:ext>
            </a:extLst>
          </p:cNvPr>
          <p:cNvSpPr txBox="1"/>
          <p:nvPr/>
        </p:nvSpPr>
        <p:spPr>
          <a:xfrm>
            <a:off x="7308305" y="6517226"/>
            <a:ext cx="1367384" cy="307777"/>
          </a:xfrm>
          <a:prstGeom prst="rect">
            <a:avLst/>
          </a:prstGeom>
          <a:noFill/>
        </p:spPr>
        <p:txBody>
          <a:bodyPr wrap="square">
            <a:spAutoFit/>
          </a:bodyPr>
          <a:lstStyle/>
          <a:p>
            <a:pPr algn="r"/>
            <a:r>
              <a:rPr lang="es-ES" sz="1400" b="0" i="0" dirty="0">
                <a:effectLst/>
                <a:latin typeface="Museo-Sans-Regular"/>
              </a:rPr>
              <a:t>IVA no incluido</a:t>
            </a:r>
            <a:endParaRPr lang="es-ES" sz="1400" dirty="0"/>
          </a:p>
        </p:txBody>
      </p:sp>
      <p:pic>
        <p:nvPicPr>
          <p:cNvPr id="4" name="Imagen 3">
            <a:extLst>
              <a:ext uri="{FF2B5EF4-FFF2-40B4-BE49-F238E27FC236}">
                <a16:creationId xmlns:a16="http://schemas.microsoft.com/office/drawing/2014/main" id="{11DBC09D-FB87-C5D5-37E3-1C2236C9D560}"/>
              </a:ext>
            </a:extLst>
          </p:cNvPr>
          <p:cNvPicPr>
            <a:picLocks noChangeAspect="1"/>
          </p:cNvPicPr>
          <p:nvPr/>
        </p:nvPicPr>
        <p:blipFill>
          <a:blip r:embed="rId4"/>
          <a:srcRect t="7994"/>
          <a:stretch>
            <a:fillRect/>
          </a:stretch>
        </p:blipFill>
        <p:spPr>
          <a:xfrm>
            <a:off x="364122" y="3662634"/>
            <a:ext cx="4199156" cy="2547613"/>
          </a:xfrm>
          <a:prstGeom prst="rect">
            <a:avLst/>
          </a:prstGeom>
        </p:spPr>
      </p:pic>
      <p:pic>
        <p:nvPicPr>
          <p:cNvPr id="10" name="Imagen 9">
            <a:extLst>
              <a:ext uri="{FF2B5EF4-FFF2-40B4-BE49-F238E27FC236}">
                <a16:creationId xmlns:a16="http://schemas.microsoft.com/office/drawing/2014/main" id="{3EFF3B94-27FA-40ED-415D-DEC0B3BA3997}"/>
              </a:ext>
            </a:extLst>
          </p:cNvPr>
          <p:cNvPicPr>
            <a:picLocks noChangeAspect="1"/>
          </p:cNvPicPr>
          <p:nvPr/>
        </p:nvPicPr>
        <p:blipFill>
          <a:blip r:embed="rId5"/>
          <a:srcRect l="-2208" r="6163"/>
          <a:stretch>
            <a:fillRect/>
          </a:stretch>
        </p:blipFill>
        <p:spPr>
          <a:xfrm>
            <a:off x="4572000" y="3662635"/>
            <a:ext cx="4296287" cy="2547613"/>
          </a:xfrm>
          <a:prstGeom prst="rect">
            <a:avLst/>
          </a:prstGeom>
        </p:spPr>
      </p:pic>
      <p:graphicFrame>
        <p:nvGraphicFramePr>
          <p:cNvPr id="16" name="Tabla 15">
            <a:extLst>
              <a:ext uri="{FF2B5EF4-FFF2-40B4-BE49-F238E27FC236}">
                <a16:creationId xmlns:a16="http://schemas.microsoft.com/office/drawing/2014/main" id="{EEC24777-DFE3-455D-506F-844C4AFB208A}"/>
              </a:ext>
            </a:extLst>
          </p:cNvPr>
          <p:cNvGraphicFramePr>
            <a:graphicFrameLocks noGrp="1"/>
          </p:cNvGraphicFramePr>
          <p:nvPr>
            <p:extLst>
              <p:ext uri="{D42A27DB-BD31-4B8C-83A1-F6EECF244321}">
                <p14:modId xmlns:p14="http://schemas.microsoft.com/office/powerpoint/2010/main" val="2753760996"/>
              </p:ext>
            </p:extLst>
          </p:nvPr>
        </p:nvGraphicFramePr>
        <p:xfrm>
          <a:off x="346473" y="2630048"/>
          <a:ext cx="8329214" cy="373380"/>
        </p:xfrm>
        <a:graphic>
          <a:graphicData uri="http://schemas.openxmlformats.org/drawingml/2006/table">
            <a:tbl>
              <a:tblPr>
                <a:tableStyleId>{5C22544A-7EE6-4342-B048-85BDC9FD1C3A}</a:tableStyleId>
              </a:tblPr>
              <a:tblGrid>
                <a:gridCol w="2004269">
                  <a:extLst>
                    <a:ext uri="{9D8B030D-6E8A-4147-A177-3AD203B41FA5}">
                      <a16:colId xmlns:a16="http://schemas.microsoft.com/office/drawing/2014/main" val="2426124640"/>
                    </a:ext>
                  </a:extLst>
                </a:gridCol>
                <a:gridCol w="2725314">
                  <a:extLst>
                    <a:ext uri="{9D8B030D-6E8A-4147-A177-3AD203B41FA5}">
                      <a16:colId xmlns:a16="http://schemas.microsoft.com/office/drawing/2014/main" val="4262798435"/>
                    </a:ext>
                  </a:extLst>
                </a:gridCol>
                <a:gridCol w="2232248">
                  <a:extLst>
                    <a:ext uri="{9D8B030D-6E8A-4147-A177-3AD203B41FA5}">
                      <a16:colId xmlns:a16="http://schemas.microsoft.com/office/drawing/2014/main" val="1388779940"/>
                    </a:ext>
                  </a:extLst>
                </a:gridCol>
                <a:gridCol w="1367383">
                  <a:extLst>
                    <a:ext uri="{9D8B030D-6E8A-4147-A177-3AD203B41FA5}">
                      <a16:colId xmlns:a16="http://schemas.microsoft.com/office/drawing/2014/main" val="2623178814"/>
                    </a:ext>
                  </a:extLst>
                </a:gridCol>
              </a:tblGrid>
              <a:tr h="320040">
                <a:tc>
                  <a:txBody>
                    <a:bodyPr/>
                    <a:lstStyle/>
                    <a:p>
                      <a:pPr algn="ctr" fontAlgn="ctr">
                        <a:buNone/>
                      </a:pPr>
                      <a:r>
                        <a:rPr lang="es-ES" sz="1200" u="none" strike="noStrike" dirty="0">
                          <a:effectLst/>
                        </a:rPr>
                        <a:t>Jueves 10 </a:t>
                      </a:r>
                      <a:r>
                        <a:rPr lang="es-ES" sz="1200" u="none" strike="noStrike" dirty="0" err="1">
                          <a:effectLst/>
                        </a:rPr>
                        <a:t>ó</a:t>
                      </a:r>
                      <a:r>
                        <a:rPr lang="es-ES" sz="1200" u="none" strike="noStrike" dirty="0">
                          <a:effectLst/>
                        </a:rPr>
                        <a:t> 17 /</a:t>
                      </a:r>
                      <a:r>
                        <a:rPr lang="es-ES" sz="1200" u="none" strike="noStrike" dirty="0" err="1">
                          <a:effectLst/>
                        </a:rPr>
                        <a:t>sep</a:t>
                      </a:r>
                      <a:endParaRPr lang="es-ES" sz="1200" b="0" i="0" u="none" strike="noStrike" dirty="0">
                        <a:solidFill>
                          <a:srgbClr val="000000"/>
                        </a:solidFill>
                        <a:effectLst/>
                        <a:latin typeface="Aptos Narrow" panose="020B0004020202020204" pitchFamily="34" charset="0"/>
                      </a:endParaRPr>
                    </a:p>
                  </a:txBody>
                  <a:tcPr marL="7620" marR="7620" marT="7620" marB="0" anchor="ctr"/>
                </a:tc>
                <a:tc>
                  <a:txBody>
                    <a:bodyPr/>
                    <a:lstStyle/>
                    <a:p>
                      <a:pPr algn="l" fontAlgn="ctr">
                        <a:buNone/>
                      </a:pPr>
                      <a:r>
                        <a:rPr lang="es-ES" sz="1200" u="none" strike="noStrike" dirty="0">
                          <a:effectLst/>
                        </a:rPr>
                        <a:t>Sala reunión para 20 </a:t>
                      </a:r>
                      <a:r>
                        <a:rPr lang="es-ES" sz="1200" u="none" strike="noStrike" dirty="0" err="1">
                          <a:effectLst/>
                        </a:rPr>
                        <a:t>pax</a:t>
                      </a:r>
                      <a:r>
                        <a:rPr lang="es-ES" sz="1200" u="none" strike="noStrike" dirty="0">
                          <a:effectLst/>
                        </a:rPr>
                        <a:t> </a:t>
                      </a:r>
                    </a:p>
                    <a:p>
                      <a:pPr algn="l" fontAlgn="ctr">
                        <a:buNone/>
                      </a:pPr>
                      <a:r>
                        <a:rPr lang="es-ES" sz="1200" u="none" strike="noStrike" dirty="0">
                          <a:effectLst/>
                        </a:rPr>
                        <a:t>media jornada de tarde</a:t>
                      </a:r>
                      <a:endParaRPr lang="es-ES" sz="1200" b="0" i="0" u="none" strike="noStrike" dirty="0">
                        <a:solidFill>
                          <a:srgbClr val="000000"/>
                        </a:solidFill>
                        <a:effectLst/>
                        <a:latin typeface="Aptos Narrow" panose="020B0004020202020204" pitchFamily="34" charset="0"/>
                      </a:endParaRPr>
                    </a:p>
                  </a:txBody>
                  <a:tcPr marL="7620" marR="7620" marT="7620" marB="0" anchor="ctr"/>
                </a:tc>
                <a:tc>
                  <a:txBody>
                    <a:bodyPr/>
                    <a:lstStyle/>
                    <a:p>
                      <a:pPr algn="l" fontAlgn="ctr">
                        <a:buNone/>
                      </a:pPr>
                      <a:r>
                        <a:rPr lang="es-ES" sz="1200" u="none" strike="noStrike">
                          <a:effectLst/>
                        </a:rPr>
                        <a:t>Montaje TEATRO / ESCUELA</a:t>
                      </a:r>
                      <a:endParaRPr lang="es-ES" sz="1200" b="0" i="0" u="none" strike="noStrike">
                        <a:solidFill>
                          <a:srgbClr val="000000"/>
                        </a:solidFill>
                        <a:effectLst/>
                        <a:latin typeface="Aptos Narrow" panose="020B0004020202020204" pitchFamily="34" charset="0"/>
                      </a:endParaRPr>
                    </a:p>
                  </a:txBody>
                  <a:tcPr marL="7620" marR="7620" marT="7620" marB="0" anchor="ctr"/>
                </a:tc>
                <a:tc>
                  <a:txBody>
                    <a:bodyPr/>
                    <a:lstStyle/>
                    <a:p>
                      <a:pPr algn="ctr" fontAlgn="ctr">
                        <a:buNone/>
                      </a:pPr>
                      <a:r>
                        <a:rPr lang="es-ES" sz="1200" u="none" strike="noStrike" dirty="0">
                          <a:effectLst/>
                        </a:rPr>
                        <a:t>600 €</a:t>
                      </a:r>
                      <a:endParaRPr lang="es-ES" sz="1200" b="0" i="0" u="none" strike="noStrike" dirty="0">
                        <a:solidFill>
                          <a:srgbClr val="000000"/>
                        </a:solidFill>
                        <a:effectLst/>
                        <a:latin typeface="Aptos Narrow" panose="020B0004020202020204" pitchFamily="34" charset="0"/>
                      </a:endParaRPr>
                    </a:p>
                  </a:txBody>
                  <a:tcPr marL="7620" marR="7620" marT="7620" marB="0" anchor="ctr"/>
                </a:tc>
                <a:extLst>
                  <a:ext uri="{0D108BD9-81ED-4DB2-BD59-A6C34878D82A}">
                    <a16:rowId xmlns:a16="http://schemas.microsoft.com/office/drawing/2014/main" val="733209058"/>
                  </a:ext>
                </a:extLst>
              </a:tr>
            </a:tbl>
          </a:graphicData>
        </a:graphic>
      </p:graphicFrame>
    </p:spTree>
    <p:extLst>
      <p:ext uri="{BB962C8B-B14F-4D97-AF65-F5344CB8AC3E}">
        <p14:creationId xmlns:p14="http://schemas.microsoft.com/office/powerpoint/2010/main" val="29851777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3F530F-B234-1D85-2192-84237FE6AE34}"/>
            </a:ext>
          </a:extLst>
        </p:cNvPr>
        <p:cNvGrpSpPr/>
        <p:nvPr/>
      </p:nvGrpSpPr>
      <p:grpSpPr>
        <a:xfrm>
          <a:off x="0" y="0"/>
          <a:ext cx="0" cy="0"/>
          <a:chOff x="0" y="0"/>
          <a:chExt cx="0" cy="0"/>
        </a:xfrm>
      </p:grpSpPr>
      <p:pic>
        <p:nvPicPr>
          <p:cNvPr id="6" name="Picture 3" descr="C:\Users\Daniel\Desktop\CPP Gestión\logo_CPP_web.png">
            <a:extLst>
              <a:ext uri="{FF2B5EF4-FFF2-40B4-BE49-F238E27FC236}">
                <a16:creationId xmlns:a16="http://schemas.microsoft.com/office/drawing/2014/main" id="{6017C2E6-8535-0B38-A5F4-292500912AE0}"/>
              </a:ext>
            </a:extLst>
          </p:cNvPr>
          <p:cNvPicPr>
            <a:picLocks noChangeAspect="1" noChangeArrowheads="1"/>
          </p:cNvPicPr>
          <p:nvPr/>
        </p:nvPicPr>
        <p:blipFill>
          <a:blip r:embed="rId3" cstate="print"/>
          <a:srcRect/>
          <a:stretch>
            <a:fillRect/>
          </a:stretch>
        </p:blipFill>
        <p:spPr bwMode="auto">
          <a:xfrm>
            <a:off x="7092280" y="-367268"/>
            <a:ext cx="1776007" cy="1872208"/>
          </a:xfrm>
          <a:prstGeom prst="rect">
            <a:avLst/>
          </a:prstGeom>
          <a:noFill/>
        </p:spPr>
      </p:pic>
      <p:sp>
        <p:nvSpPr>
          <p:cNvPr id="9" name="CuadroTexto 8">
            <a:extLst>
              <a:ext uri="{FF2B5EF4-FFF2-40B4-BE49-F238E27FC236}">
                <a16:creationId xmlns:a16="http://schemas.microsoft.com/office/drawing/2014/main" id="{0D7CB4F5-F94D-F35F-40B8-7569604C99F8}"/>
              </a:ext>
            </a:extLst>
          </p:cNvPr>
          <p:cNvSpPr txBox="1"/>
          <p:nvPr/>
        </p:nvSpPr>
        <p:spPr>
          <a:xfrm>
            <a:off x="287232" y="490027"/>
            <a:ext cx="8035408" cy="1077218"/>
          </a:xfrm>
          <a:prstGeom prst="rect">
            <a:avLst/>
          </a:prstGeom>
          <a:noFill/>
        </p:spPr>
        <p:txBody>
          <a:bodyPr wrap="square">
            <a:spAutoFit/>
          </a:bodyPr>
          <a:lstStyle/>
          <a:p>
            <a:pPr>
              <a:buClr>
                <a:srgbClr val="00B0F0"/>
              </a:buClr>
              <a:tabLst>
                <a:tab pos="538163" algn="l"/>
              </a:tabLst>
            </a:pPr>
            <a:r>
              <a:rPr lang="es-ES" sz="4400" b="1" dirty="0">
                <a:solidFill>
                  <a:srgbClr val="FFC000"/>
                </a:solidFill>
                <a:effectLst>
                  <a:outerShdw blurRad="38100" dist="38100" dir="2700000" algn="tl">
                    <a:srgbClr val="000000">
                      <a:alpha val="43137"/>
                    </a:srgbClr>
                  </a:outerShdw>
                </a:effectLst>
                <a:latin typeface="Avenir Next LT Pro" panose="020B0504020202020204" pitchFamily="34" charset="0"/>
              </a:rPr>
              <a:t>Eurostars Torre Sevilla 5*</a:t>
            </a:r>
          </a:p>
          <a:p>
            <a:pPr>
              <a:buClr>
                <a:srgbClr val="00B0F0"/>
              </a:buClr>
              <a:tabLst>
                <a:tab pos="538163" algn="l"/>
              </a:tabLst>
            </a:pPr>
            <a:r>
              <a:rPr lang="es-ES" sz="2000" b="1" i="0" dirty="0">
                <a:solidFill>
                  <a:srgbClr val="5B5B5B"/>
                </a:solidFill>
                <a:effectLst/>
                <a:latin typeface="Roboto" panose="02000000000000000000" pitchFamily="2" charset="0"/>
              </a:rPr>
              <a:t>Terraza Mirador Atalaya – Planta 37</a:t>
            </a:r>
            <a:endParaRPr lang="es-ES" sz="1200" b="1" dirty="0">
              <a:solidFill>
                <a:srgbClr val="FFC000"/>
              </a:solidFill>
              <a:effectLst>
                <a:outerShdw blurRad="38100" dist="38100" dir="2700000" algn="tl">
                  <a:srgbClr val="000000">
                    <a:alpha val="43137"/>
                  </a:srgbClr>
                </a:outerShdw>
              </a:effectLst>
              <a:latin typeface="Avenir Next LT Pro" panose="020B0504020202020204" pitchFamily="34" charset="0"/>
            </a:endParaRPr>
          </a:p>
        </p:txBody>
      </p:sp>
      <p:sp>
        <p:nvSpPr>
          <p:cNvPr id="11" name="CuadroTexto 10">
            <a:extLst>
              <a:ext uri="{FF2B5EF4-FFF2-40B4-BE49-F238E27FC236}">
                <a16:creationId xmlns:a16="http://schemas.microsoft.com/office/drawing/2014/main" id="{BE1A5E33-92A4-39D2-B2ED-B37A4989EF13}"/>
              </a:ext>
            </a:extLst>
          </p:cNvPr>
          <p:cNvSpPr txBox="1"/>
          <p:nvPr/>
        </p:nvSpPr>
        <p:spPr>
          <a:xfrm>
            <a:off x="85008" y="1629650"/>
            <a:ext cx="8771760" cy="784830"/>
          </a:xfrm>
          <a:prstGeom prst="rect">
            <a:avLst/>
          </a:prstGeom>
          <a:noFill/>
        </p:spPr>
        <p:txBody>
          <a:bodyPr wrap="square">
            <a:spAutoFit/>
          </a:bodyPr>
          <a:lstStyle/>
          <a:p>
            <a:pPr marL="213995" marR="211455" algn="just" eaLnBrk="0" hangingPunct="0">
              <a:spcBef>
                <a:spcPts val="355"/>
              </a:spcBef>
            </a:pPr>
            <a:r>
              <a:rPr lang="es-ES" sz="1500" dirty="0">
                <a:solidFill>
                  <a:srgbClr val="1C1C1C"/>
                </a:solidFill>
                <a:latin typeface="+mj-lt"/>
              </a:rPr>
              <a:t>Un total de 550 m</a:t>
            </a:r>
            <a:r>
              <a:rPr lang="es-ES" sz="1500" baseline="30000" dirty="0">
                <a:solidFill>
                  <a:srgbClr val="1C1C1C"/>
                </a:solidFill>
                <a:latin typeface="+mj-lt"/>
              </a:rPr>
              <a:t>2</a:t>
            </a:r>
            <a:r>
              <a:rPr lang="es-ES" sz="1500" dirty="0">
                <a:solidFill>
                  <a:srgbClr val="1C1C1C"/>
                </a:solidFill>
                <a:latin typeface="+mj-lt"/>
              </a:rPr>
              <a:t> repartidos en una terraza 360° con las vistas de toda Sevilla y su entorno. Con un aforo máximo de 120 personas en formato banquete y 180 personas en formato cóctel, es la clave para sorprender y dejar en la memoria un recuerdo imborrable.</a:t>
            </a:r>
          </a:p>
        </p:txBody>
      </p:sp>
      <p:sp>
        <p:nvSpPr>
          <p:cNvPr id="12" name="CuadroTexto 11">
            <a:extLst>
              <a:ext uri="{FF2B5EF4-FFF2-40B4-BE49-F238E27FC236}">
                <a16:creationId xmlns:a16="http://schemas.microsoft.com/office/drawing/2014/main" id="{B6897EE1-7226-3999-C0DA-C27118515CE2}"/>
              </a:ext>
            </a:extLst>
          </p:cNvPr>
          <p:cNvSpPr txBox="1"/>
          <p:nvPr/>
        </p:nvSpPr>
        <p:spPr>
          <a:xfrm>
            <a:off x="7308305" y="6517226"/>
            <a:ext cx="1367384" cy="307777"/>
          </a:xfrm>
          <a:prstGeom prst="rect">
            <a:avLst/>
          </a:prstGeom>
          <a:noFill/>
        </p:spPr>
        <p:txBody>
          <a:bodyPr wrap="square">
            <a:spAutoFit/>
          </a:bodyPr>
          <a:lstStyle/>
          <a:p>
            <a:pPr algn="r"/>
            <a:r>
              <a:rPr lang="es-ES" sz="1400" b="0" i="0" dirty="0">
                <a:effectLst/>
                <a:latin typeface="Museo-Sans-Regular"/>
              </a:rPr>
              <a:t>IVA no incluido</a:t>
            </a:r>
            <a:endParaRPr lang="es-ES" sz="1400" dirty="0"/>
          </a:p>
        </p:txBody>
      </p:sp>
      <p:pic>
        <p:nvPicPr>
          <p:cNvPr id="3" name="Imagen 2">
            <a:extLst>
              <a:ext uri="{FF2B5EF4-FFF2-40B4-BE49-F238E27FC236}">
                <a16:creationId xmlns:a16="http://schemas.microsoft.com/office/drawing/2014/main" id="{D7160017-CF44-F64F-FFEB-E638E60D4892}"/>
              </a:ext>
            </a:extLst>
          </p:cNvPr>
          <p:cNvPicPr>
            <a:picLocks noChangeAspect="1"/>
          </p:cNvPicPr>
          <p:nvPr/>
        </p:nvPicPr>
        <p:blipFill>
          <a:blip r:embed="rId4"/>
          <a:stretch>
            <a:fillRect/>
          </a:stretch>
        </p:blipFill>
        <p:spPr>
          <a:xfrm>
            <a:off x="336504" y="3409122"/>
            <a:ext cx="4296287" cy="2928082"/>
          </a:xfrm>
          <a:prstGeom prst="rect">
            <a:avLst/>
          </a:prstGeom>
        </p:spPr>
      </p:pic>
      <p:pic>
        <p:nvPicPr>
          <p:cNvPr id="7" name="Imagen 6">
            <a:extLst>
              <a:ext uri="{FF2B5EF4-FFF2-40B4-BE49-F238E27FC236}">
                <a16:creationId xmlns:a16="http://schemas.microsoft.com/office/drawing/2014/main" id="{A6B03798-53C1-CC9B-59F6-CE59E27ACB96}"/>
              </a:ext>
            </a:extLst>
          </p:cNvPr>
          <p:cNvPicPr>
            <a:picLocks noChangeAspect="1"/>
          </p:cNvPicPr>
          <p:nvPr/>
        </p:nvPicPr>
        <p:blipFill>
          <a:blip r:embed="rId5"/>
          <a:stretch>
            <a:fillRect/>
          </a:stretch>
        </p:blipFill>
        <p:spPr>
          <a:xfrm>
            <a:off x="4795323" y="3409123"/>
            <a:ext cx="4318251" cy="2928082"/>
          </a:xfrm>
          <a:prstGeom prst="rect">
            <a:avLst/>
          </a:prstGeom>
        </p:spPr>
      </p:pic>
      <p:graphicFrame>
        <p:nvGraphicFramePr>
          <p:cNvPr id="13" name="Tabla 12">
            <a:extLst>
              <a:ext uri="{FF2B5EF4-FFF2-40B4-BE49-F238E27FC236}">
                <a16:creationId xmlns:a16="http://schemas.microsoft.com/office/drawing/2014/main" id="{EB1240B8-C89C-3A06-0CFC-8E5BF5D6CAC9}"/>
              </a:ext>
            </a:extLst>
          </p:cNvPr>
          <p:cNvGraphicFramePr>
            <a:graphicFrameLocks noGrp="1"/>
          </p:cNvGraphicFramePr>
          <p:nvPr>
            <p:extLst>
              <p:ext uri="{D42A27DB-BD31-4B8C-83A1-F6EECF244321}">
                <p14:modId xmlns:p14="http://schemas.microsoft.com/office/powerpoint/2010/main" val="2159136583"/>
              </p:ext>
            </p:extLst>
          </p:nvPr>
        </p:nvGraphicFramePr>
        <p:xfrm>
          <a:off x="356088" y="2636912"/>
          <a:ext cx="8229600" cy="370820"/>
        </p:xfrm>
        <a:graphic>
          <a:graphicData uri="http://schemas.openxmlformats.org/drawingml/2006/table">
            <a:tbl>
              <a:tblPr>
                <a:tableStyleId>{5C22544A-7EE6-4342-B048-85BDC9FD1C3A}</a:tableStyleId>
              </a:tblPr>
              <a:tblGrid>
                <a:gridCol w="1624590">
                  <a:extLst>
                    <a:ext uri="{9D8B030D-6E8A-4147-A177-3AD203B41FA5}">
                      <a16:colId xmlns:a16="http://schemas.microsoft.com/office/drawing/2014/main" val="2028546378"/>
                    </a:ext>
                  </a:extLst>
                </a:gridCol>
                <a:gridCol w="5327626">
                  <a:extLst>
                    <a:ext uri="{9D8B030D-6E8A-4147-A177-3AD203B41FA5}">
                      <a16:colId xmlns:a16="http://schemas.microsoft.com/office/drawing/2014/main" val="3361431324"/>
                    </a:ext>
                  </a:extLst>
                </a:gridCol>
                <a:gridCol w="1277384">
                  <a:extLst>
                    <a:ext uri="{9D8B030D-6E8A-4147-A177-3AD203B41FA5}">
                      <a16:colId xmlns:a16="http://schemas.microsoft.com/office/drawing/2014/main" val="1019857249"/>
                    </a:ext>
                  </a:extLst>
                </a:gridCol>
              </a:tblGrid>
              <a:tr h="370820">
                <a:tc>
                  <a:txBody>
                    <a:bodyPr/>
                    <a:lstStyle/>
                    <a:p>
                      <a:pPr algn="ctr" fontAlgn="ctr">
                        <a:buNone/>
                      </a:pPr>
                      <a:r>
                        <a:rPr lang="es-ES" sz="1200" u="none" strike="noStrike">
                          <a:effectLst/>
                        </a:rPr>
                        <a:t>Viernes 11 ó 18 /sep</a:t>
                      </a:r>
                      <a:endParaRPr lang="es-ES" sz="1200" b="0" i="0" u="none" strike="noStrike">
                        <a:solidFill>
                          <a:srgbClr val="000000"/>
                        </a:solidFill>
                        <a:effectLst/>
                        <a:latin typeface="Aptos Narrow" panose="020B0004020202020204" pitchFamily="34" charset="0"/>
                      </a:endParaRPr>
                    </a:p>
                  </a:txBody>
                  <a:tcPr marL="6506" marR="6506" marT="6506" marB="0" anchor="ctr"/>
                </a:tc>
                <a:tc>
                  <a:txBody>
                    <a:bodyPr/>
                    <a:lstStyle/>
                    <a:p>
                      <a:pPr algn="l" fontAlgn="ctr">
                        <a:buNone/>
                      </a:pPr>
                      <a:r>
                        <a:rPr lang="es-ES" sz="1200" u="none" strike="noStrike" dirty="0">
                          <a:effectLst/>
                        </a:rPr>
                        <a:t>Alquiler Terraza Mirador Atalaya - Planta 37 (uso en EXCLUSIVIDAD comida cóctel)</a:t>
                      </a:r>
                      <a:endParaRPr lang="es-ES" sz="1200" b="0" i="0" u="none" strike="noStrike" dirty="0">
                        <a:solidFill>
                          <a:srgbClr val="000000"/>
                        </a:solidFill>
                        <a:effectLst/>
                        <a:latin typeface="Aptos Narrow" panose="020B0004020202020204" pitchFamily="34" charset="0"/>
                      </a:endParaRPr>
                    </a:p>
                  </a:txBody>
                  <a:tcPr marL="6506" marR="6506" marT="6506" marB="0" anchor="ctr"/>
                </a:tc>
                <a:tc>
                  <a:txBody>
                    <a:bodyPr/>
                    <a:lstStyle/>
                    <a:p>
                      <a:pPr algn="ctr" fontAlgn="ctr">
                        <a:buNone/>
                      </a:pPr>
                      <a:r>
                        <a:rPr lang="es-ES" sz="1200" u="none" strike="noStrike" dirty="0">
                          <a:effectLst/>
                        </a:rPr>
                        <a:t>4.500 €</a:t>
                      </a:r>
                      <a:endParaRPr lang="es-ES" sz="1200" b="0" i="0" u="none" strike="noStrike" dirty="0">
                        <a:solidFill>
                          <a:srgbClr val="000000"/>
                        </a:solidFill>
                        <a:effectLst/>
                        <a:latin typeface="Aptos Narrow" panose="020B0004020202020204" pitchFamily="34" charset="0"/>
                      </a:endParaRPr>
                    </a:p>
                  </a:txBody>
                  <a:tcPr marL="6506" marR="6506" marT="6506" marB="0" anchor="ctr"/>
                </a:tc>
                <a:extLst>
                  <a:ext uri="{0D108BD9-81ED-4DB2-BD59-A6C34878D82A}">
                    <a16:rowId xmlns:a16="http://schemas.microsoft.com/office/drawing/2014/main" val="441041118"/>
                  </a:ext>
                </a:extLst>
              </a:tr>
            </a:tbl>
          </a:graphicData>
        </a:graphic>
      </p:graphicFrame>
    </p:spTree>
    <p:extLst>
      <p:ext uri="{BB962C8B-B14F-4D97-AF65-F5344CB8AC3E}">
        <p14:creationId xmlns:p14="http://schemas.microsoft.com/office/powerpoint/2010/main" val="40960291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C:\Users\Daniel\Desktop\CPP Gestión\logo_CPP_web.png">
            <a:extLst>
              <a:ext uri="{FF2B5EF4-FFF2-40B4-BE49-F238E27FC236}">
                <a16:creationId xmlns:a16="http://schemas.microsoft.com/office/drawing/2014/main" id="{5B9A7866-342F-D764-C650-1C2BC010E446}"/>
              </a:ext>
            </a:extLst>
          </p:cNvPr>
          <p:cNvPicPr>
            <a:picLocks noChangeAspect="1" noChangeArrowheads="1"/>
          </p:cNvPicPr>
          <p:nvPr/>
        </p:nvPicPr>
        <p:blipFill>
          <a:blip r:embed="rId3" cstate="print"/>
          <a:srcRect/>
          <a:stretch>
            <a:fillRect/>
          </a:stretch>
        </p:blipFill>
        <p:spPr bwMode="auto">
          <a:xfrm>
            <a:off x="7092280" y="-367268"/>
            <a:ext cx="1776007" cy="1872208"/>
          </a:xfrm>
          <a:prstGeom prst="rect">
            <a:avLst/>
          </a:prstGeom>
          <a:noFill/>
        </p:spPr>
      </p:pic>
      <p:sp>
        <p:nvSpPr>
          <p:cNvPr id="9" name="CuadroTexto 8">
            <a:extLst>
              <a:ext uri="{FF2B5EF4-FFF2-40B4-BE49-F238E27FC236}">
                <a16:creationId xmlns:a16="http://schemas.microsoft.com/office/drawing/2014/main" id="{AB4AF5AA-92A4-DEBD-6345-A7E08CD298CE}"/>
              </a:ext>
            </a:extLst>
          </p:cNvPr>
          <p:cNvSpPr txBox="1"/>
          <p:nvPr/>
        </p:nvSpPr>
        <p:spPr>
          <a:xfrm>
            <a:off x="287232" y="490027"/>
            <a:ext cx="8035408" cy="1077218"/>
          </a:xfrm>
          <a:prstGeom prst="rect">
            <a:avLst/>
          </a:prstGeom>
          <a:noFill/>
        </p:spPr>
        <p:txBody>
          <a:bodyPr wrap="square">
            <a:spAutoFit/>
          </a:bodyPr>
          <a:lstStyle/>
          <a:p>
            <a:pPr>
              <a:buClr>
                <a:srgbClr val="00B0F0"/>
              </a:buClr>
              <a:tabLst>
                <a:tab pos="538163" algn="l"/>
              </a:tabLst>
            </a:pPr>
            <a:r>
              <a:rPr lang="es-ES" sz="4400" b="1" dirty="0">
                <a:solidFill>
                  <a:srgbClr val="FFC000"/>
                </a:solidFill>
                <a:effectLst>
                  <a:outerShdw blurRad="38100" dist="38100" dir="2700000" algn="tl">
                    <a:srgbClr val="000000">
                      <a:alpha val="43137"/>
                    </a:srgbClr>
                  </a:outerShdw>
                </a:effectLst>
                <a:latin typeface="Avenir Next LT Pro" panose="020B0504020202020204" pitchFamily="34" charset="0"/>
              </a:rPr>
              <a:t>Eurostars Torre Sevilla 5*</a:t>
            </a:r>
          </a:p>
          <a:p>
            <a:pPr>
              <a:buClr>
                <a:srgbClr val="00B0F0"/>
              </a:buClr>
              <a:tabLst>
                <a:tab pos="538163" algn="l"/>
              </a:tabLst>
            </a:pPr>
            <a:r>
              <a:rPr lang="es-ES" sz="2000" b="1" i="0" dirty="0">
                <a:solidFill>
                  <a:srgbClr val="5B5B5B"/>
                </a:solidFill>
                <a:effectLst/>
                <a:latin typeface="Roboto" panose="02000000000000000000" pitchFamily="2" charset="0"/>
              </a:rPr>
              <a:t>Menús </a:t>
            </a:r>
            <a:r>
              <a:rPr lang="es-ES" sz="2000" b="1" dirty="0">
                <a:solidFill>
                  <a:srgbClr val="5B5B5B"/>
                </a:solidFill>
                <a:latin typeface="Roboto" panose="02000000000000000000" pitchFamily="2" charset="0"/>
              </a:rPr>
              <a:t>cóctel </a:t>
            </a:r>
            <a:endParaRPr lang="es-ES" sz="1200" b="1" dirty="0">
              <a:solidFill>
                <a:srgbClr val="FFC000"/>
              </a:solidFill>
              <a:effectLst>
                <a:outerShdw blurRad="38100" dist="38100" dir="2700000" algn="tl">
                  <a:srgbClr val="000000">
                    <a:alpha val="43137"/>
                  </a:srgbClr>
                </a:outerShdw>
              </a:effectLst>
              <a:latin typeface="Avenir Next LT Pro" panose="020B0504020202020204" pitchFamily="34" charset="0"/>
            </a:endParaRPr>
          </a:p>
        </p:txBody>
      </p:sp>
      <p:sp>
        <p:nvSpPr>
          <p:cNvPr id="8" name="CuadroTexto 7">
            <a:extLst>
              <a:ext uri="{FF2B5EF4-FFF2-40B4-BE49-F238E27FC236}">
                <a16:creationId xmlns:a16="http://schemas.microsoft.com/office/drawing/2014/main" id="{760ABFEC-BC96-ED43-59EA-F8305B72FC76}"/>
              </a:ext>
            </a:extLst>
          </p:cNvPr>
          <p:cNvSpPr txBox="1"/>
          <p:nvPr/>
        </p:nvSpPr>
        <p:spPr>
          <a:xfrm>
            <a:off x="7452320" y="6525345"/>
            <a:ext cx="1223368" cy="307777"/>
          </a:xfrm>
          <a:prstGeom prst="rect">
            <a:avLst/>
          </a:prstGeom>
          <a:noFill/>
        </p:spPr>
        <p:txBody>
          <a:bodyPr wrap="square">
            <a:spAutoFit/>
          </a:bodyPr>
          <a:lstStyle/>
          <a:p>
            <a:pPr algn="r"/>
            <a:r>
              <a:rPr lang="es-ES" sz="1400" b="0" i="0" dirty="0">
                <a:effectLst/>
                <a:latin typeface="Museo-Sans-Regular"/>
              </a:rPr>
              <a:t>IVA incluido</a:t>
            </a:r>
            <a:endParaRPr lang="es-ES" sz="1400" dirty="0"/>
          </a:p>
        </p:txBody>
      </p:sp>
      <p:pic>
        <p:nvPicPr>
          <p:cNvPr id="3" name="Imagen 2" descr="Escala de tiempo&#10;&#10;El contenido generado por IA puede ser incorrecto.">
            <a:extLst>
              <a:ext uri="{FF2B5EF4-FFF2-40B4-BE49-F238E27FC236}">
                <a16:creationId xmlns:a16="http://schemas.microsoft.com/office/drawing/2014/main" id="{CD43A69A-0DC5-B7B2-EDD4-72B2671F5024}"/>
              </a:ext>
            </a:extLst>
          </p:cNvPr>
          <p:cNvPicPr>
            <a:picLocks noChangeAspect="1"/>
          </p:cNvPicPr>
          <p:nvPr/>
        </p:nvPicPr>
        <p:blipFill>
          <a:blip r:embed="rId4"/>
          <a:srcRect t="8154"/>
          <a:stretch>
            <a:fillRect/>
          </a:stretch>
        </p:blipFill>
        <p:spPr>
          <a:xfrm>
            <a:off x="395536" y="1844823"/>
            <a:ext cx="8035408" cy="4200611"/>
          </a:xfrm>
          <a:prstGeom prst="rect">
            <a:avLst/>
          </a:prstGeom>
        </p:spPr>
      </p:pic>
    </p:spTree>
    <p:extLst>
      <p:ext uri="{BB962C8B-B14F-4D97-AF65-F5344CB8AC3E}">
        <p14:creationId xmlns:p14="http://schemas.microsoft.com/office/powerpoint/2010/main" val="26784994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C:\Users\Daniel\Desktop\CPP Gestión\logo_CPP_web.png">
            <a:extLst>
              <a:ext uri="{FF2B5EF4-FFF2-40B4-BE49-F238E27FC236}">
                <a16:creationId xmlns:a16="http://schemas.microsoft.com/office/drawing/2014/main" id="{5B9A7866-342F-D764-C650-1C2BC010E446}"/>
              </a:ext>
            </a:extLst>
          </p:cNvPr>
          <p:cNvPicPr>
            <a:picLocks noChangeAspect="1" noChangeArrowheads="1"/>
          </p:cNvPicPr>
          <p:nvPr/>
        </p:nvPicPr>
        <p:blipFill>
          <a:blip r:embed="rId3" cstate="print"/>
          <a:srcRect/>
          <a:stretch>
            <a:fillRect/>
          </a:stretch>
        </p:blipFill>
        <p:spPr bwMode="auto">
          <a:xfrm>
            <a:off x="7092280" y="-367268"/>
            <a:ext cx="1776007" cy="1872208"/>
          </a:xfrm>
          <a:prstGeom prst="rect">
            <a:avLst/>
          </a:prstGeom>
          <a:noFill/>
        </p:spPr>
      </p:pic>
      <p:sp>
        <p:nvSpPr>
          <p:cNvPr id="9" name="CuadroTexto 8">
            <a:extLst>
              <a:ext uri="{FF2B5EF4-FFF2-40B4-BE49-F238E27FC236}">
                <a16:creationId xmlns:a16="http://schemas.microsoft.com/office/drawing/2014/main" id="{AB4AF5AA-92A4-DEBD-6345-A7E08CD298CE}"/>
              </a:ext>
            </a:extLst>
          </p:cNvPr>
          <p:cNvSpPr txBox="1"/>
          <p:nvPr/>
        </p:nvSpPr>
        <p:spPr>
          <a:xfrm>
            <a:off x="287232" y="490027"/>
            <a:ext cx="8035408" cy="938719"/>
          </a:xfrm>
          <a:prstGeom prst="rect">
            <a:avLst/>
          </a:prstGeom>
          <a:noFill/>
        </p:spPr>
        <p:txBody>
          <a:bodyPr wrap="square">
            <a:spAutoFit/>
          </a:bodyPr>
          <a:lstStyle/>
          <a:p>
            <a:pPr>
              <a:buClr>
                <a:srgbClr val="00B0F0"/>
              </a:buClr>
              <a:tabLst>
                <a:tab pos="538163" algn="l"/>
              </a:tabLst>
            </a:pPr>
            <a:r>
              <a:rPr lang="es-ES" sz="4400" b="1" dirty="0" err="1">
                <a:solidFill>
                  <a:srgbClr val="FFC000"/>
                </a:solidFill>
                <a:effectLst>
                  <a:outerShdw blurRad="38100" dist="38100" dir="2700000" algn="tl">
                    <a:srgbClr val="000000">
                      <a:alpha val="43137"/>
                    </a:srgbClr>
                  </a:outerShdw>
                </a:effectLst>
                <a:latin typeface="Avenir Next LT Pro" panose="020B0504020202020204" pitchFamily="34" charset="0"/>
              </a:rPr>
              <a:t>Only</a:t>
            </a:r>
            <a:r>
              <a:rPr lang="es-ES" sz="4400" b="1" dirty="0">
                <a:solidFill>
                  <a:srgbClr val="FFC000"/>
                </a:solidFill>
                <a:effectLst>
                  <a:outerShdw blurRad="38100" dist="38100" dir="2700000" algn="tl">
                    <a:srgbClr val="000000">
                      <a:alpha val="43137"/>
                    </a:srgbClr>
                  </a:outerShdw>
                </a:effectLst>
                <a:latin typeface="Avenir Next LT Pro" panose="020B0504020202020204" pitchFamily="34" charset="0"/>
              </a:rPr>
              <a:t> YOU Sevilla 5*</a:t>
            </a:r>
          </a:p>
          <a:p>
            <a:pPr>
              <a:buClr>
                <a:srgbClr val="00B0F0"/>
              </a:buClr>
              <a:tabLst>
                <a:tab pos="538163" algn="l"/>
              </a:tabLst>
            </a:pPr>
            <a:r>
              <a:rPr lang="es-ES" sz="1100" i="0" dirty="0">
                <a:solidFill>
                  <a:srgbClr val="5B5B5B"/>
                </a:solidFill>
                <a:effectLst/>
                <a:latin typeface="Roboto" panose="02000000000000000000" pitchFamily="2" charset="0"/>
              </a:rPr>
              <a:t>C. Concejal Francisco Ballesteros, 4, 41018 Sevilla</a:t>
            </a:r>
            <a:endParaRPr lang="es-ES" sz="1100" dirty="0">
              <a:solidFill>
                <a:srgbClr val="FFC000"/>
              </a:solidFill>
              <a:effectLst>
                <a:outerShdw blurRad="38100" dist="38100" dir="2700000" algn="tl">
                  <a:srgbClr val="000000">
                    <a:alpha val="43137"/>
                  </a:srgbClr>
                </a:outerShdw>
              </a:effectLst>
              <a:latin typeface="Avenir Next LT Pro" panose="020B0504020202020204" pitchFamily="34" charset="0"/>
            </a:endParaRPr>
          </a:p>
        </p:txBody>
      </p:sp>
      <p:sp>
        <p:nvSpPr>
          <p:cNvPr id="2" name="CuadroTexto 1">
            <a:extLst>
              <a:ext uri="{FF2B5EF4-FFF2-40B4-BE49-F238E27FC236}">
                <a16:creationId xmlns:a16="http://schemas.microsoft.com/office/drawing/2014/main" id="{D142D43D-D4F1-32AB-76B2-4D586D26FF72}"/>
              </a:ext>
            </a:extLst>
          </p:cNvPr>
          <p:cNvSpPr txBox="1"/>
          <p:nvPr/>
        </p:nvSpPr>
        <p:spPr>
          <a:xfrm>
            <a:off x="341739" y="1628800"/>
            <a:ext cx="7704856" cy="1708160"/>
          </a:xfrm>
          <a:prstGeom prst="rect">
            <a:avLst/>
          </a:prstGeom>
          <a:noFill/>
        </p:spPr>
        <p:txBody>
          <a:bodyPr wrap="square" rtlCol="0">
            <a:spAutoFit/>
          </a:bodyPr>
          <a:lstStyle/>
          <a:p>
            <a:pPr algn="just" fontAlgn="base"/>
            <a:r>
              <a:rPr lang="es-ES" sz="1500" dirty="0"/>
              <a:t>Un concepto redefinido de hotel urbano, donde se fusiona la esencia de Sevilla con las tendencias cosmopolitas más actuales. Siguiendo su filosofía de situar al cliente en el centro de la experiencia, junto a la ubicación clave frente a la Estación de tren Sevilla Santa Justa, ofrece el enclave perfecto para una estancia personalizada y memorable.</a:t>
            </a:r>
          </a:p>
          <a:p>
            <a:pPr algn="just" fontAlgn="base"/>
            <a:endParaRPr lang="es-ES" sz="1500" dirty="0"/>
          </a:p>
          <a:p>
            <a:pPr algn="just" fontAlgn="base"/>
            <a:r>
              <a:rPr lang="es-ES" sz="1500" dirty="0"/>
              <a:t>Diseñado por el renombrado interiorista Lázaro Rosa-</a:t>
            </a:r>
            <a:r>
              <a:rPr lang="es-ES" sz="1500" dirty="0" err="1"/>
              <a:t>Violán</a:t>
            </a:r>
            <a:r>
              <a:rPr lang="es-ES" sz="1500" dirty="0"/>
              <a:t>, el hotel ofrece una estética singular que representa una fusión de culturas, creando un ambiente cálido y sofisticado.</a:t>
            </a:r>
          </a:p>
        </p:txBody>
      </p:sp>
      <p:pic>
        <p:nvPicPr>
          <p:cNvPr id="4" name="Imagen 3">
            <a:extLst>
              <a:ext uri="{FF2B5EF4-FFF2-40B4-BE49-F238E27FC236}">
                <a16:creationId xmlns:a16="http://schemas.microsoft.com/office/drawing/2014/main" id="{78F1D44E-848D-6E4F-8FDB-BF3E2A05FBAB}"/>
              </a:ext>
            </a:extLst>
          </p:cNvPr>
          <p:cNvPicPr>
            <a:picLocks noChangeAspect="1"/>
          </p:cNvPicPr>
          <p:nvPr/>
        </p:nvPicPr>
        <p:blipFill>
          <a:blip r:embed="rId4"/>
          <a:srcRect l="21791" t="9666" r="-5585" b="1688"/>
          <a:stretch>
            <a:fillRect/>
          </a:stretch>
        </p:blipFill>
        <p:spPr>
          <a:xfrm>
            <a:off x="341739" y="3933056"/>
            <a:ext cx="4243249" cy="2592288"/>
          </a:xfrm>
          <a:prstGeom prst="rect">
            <a:avLst/>
          </a:prstGeom>
        </p:spPr>
      </p:pic>
      <p:pic>
        <p:nvPicPr>
          <p:cNvPr id="7" name="Imagen 6">
            <a:extLst>
              <a:ext uri="{FF2B5EF4-FFF2-40B4-BE49-F238E27FC236}">
                <a16:creationId xmlns:a16="http://schemas.microsoft.com/office/drawing/2014/main" id="{65781654-3923-597D-B8C1-A3396B292D0F}"/>
              </a:ext>
            </a:extLst>
          </p:cNvPr>
          <p:cNvPicPr>
            <a:picLocks noChangeAspect="1"/>
          </p:cNvPicPr>
          <p:nvPr/>
        </p:nvPicPr>
        <p:blipFill>
          <a:blip r:embed="rId5"/>
          <a:stretch>
            <a:fillRect/>
          </a:stretch>
        </p:blipFill>
        <p:spPr>
          <a:xfrm>
            <a:off x="4427984" y="3933056"/>
            <a:ext cx="4390542" cy="2592288"/>
          </a:xfrm>
          <a:prstGeom prst="rect">
            <a:avLst/>
          </a:prstGeom>
        </p:spPr>
      </p:pic>
    </p:spTree>
    <p:extLst>
      <p:ext uri="{BB962C8B-B14F-4D97-AF65-F5344CB8AC3E}">
        <p14:creationId xmlns:p14="http://schemas.microsoft.com/office/powerpoint/2010/main" val="21403776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F34BC7-BC0B-3390-2B29-5E82407682F5}"/>
            </a:ext>
          </a:extLst>
        </p:cNvPr>
        <p:cNvGrpSpPr/>
        <p:nvPr/>
      </p:nvGrpSpPr>
      <p:grpSpPr>
        <a:xfrm>
          <a:off x="0" y="0"/>
          <a:ext cx="0" cy="0"/>
          <a:chOff x="0" y="0"/>
          <a:chExt cx="0" cy="0"/>
        </a:xfrm>
      </p:grpSpPr>
      <p:pic>
        <p:nvPicPr>
          <p:cNvPr id="6" name="Picture 3" descr="C:\Users\Daniel\Desktop\CPP Gestión\logo_CPP_web.png">
            <a:extLst>
              <a:ext uri="{FF2B5EF4-FFF2-40B4-BE49-F238E27FC236}">
                <a16:creationId xmlns:a16="http://schemas.microsoft.com/office/drawing/2014/main" id="{12A48727-0BC7-C239-ED3E-234A43C601A7}"/>
              </a:ext>
            </a:extLst>
          </p:cNvPr>
          <p:cNvPicPr>
            <a:picLocks noChangeAspect="1" noChangeArrowheads="1"/>
          </p:cNvPicPr>
          <p:nvPr/>
        </p:nvPicPr>
        <p:blipFill>
          <a:blip r:embed="rId3" cstate="print"/>
          <a:srcRect/>
          <a:stretch>
            <a:fillRect/>
          </a:stretch>
        </p:blipFill>
        <p:spPr bwMode="auto">
          <a:xfrm>
            <a:off x="7092280" y="-367268"/>
            <a:ext cx="1776007" cy="1872208"/>
          </a:xfrm>
          <a:prstGeom prst="rect">
            <a:avLst/>
          </a:prstGeom>
          <a:noFill/>
        </p:spPr>
      </p:pic>
      <p:sp>
        <p:nvSpPr>
          <p:cNvPr id="9" name="CuadroTexto 8">
            <a:extLst>
              <a:ext uri="{FF2B5EF4-FFF2-40B4-BE49-F238E27FC236}">
                <a16:creationId xmlns:a16="http://schemas.microsoft.com/office/drawing/2014/main" id="{2D022BCB-63C7-6914-CE55-0B626576ADB4}"/>
              </a:ext>
            </a:extLst>
          </p:cNvPr>
          <p:cNvSpPr txBox="1"/>
          <p:nvPr/>
        </p:nvSpPr>
        <p:spPr>
          <a:xfrm>
            <a:off x="287232" y="490027"/>
            <a:ext cx="8035408" cy="1077218"/>
          </a:xfrm>
          <a:prstGeom prst="rect">
            <a:avLst/>
          </a:prstGeom>
          <a:noFill/>
        </p:spPr>
        <p:txBody>
          <a:bodyPr wrap="square">
            <a:spAutoFit/>
          </a:bodyPr>
          <a:lstStyle/>
          <a:p>
            <a:pPr>
              <a:buClr>
                <a:srgbClr val="00B0F0"/>
              </a:buClr>
              <a:tabLst>
                <a:tab pos="538163" algn="l"/>
              </a:tabLst>
            </a:pPr>
            <a:r>
              <a:rPr lang="es-ES" sz="4400" b="1" dirty="0" err="1">
                <a:solidFill>
                  <a:srgbClr val="FFC000"/>
                </a:solidFill>
                <a:effectLst>
                  <a:outerShdw blurRad="38100" dist="38100" dir="2700000" algn="tl">
                    <a:srgbClr val="000000">
                      <a:alpha val="43137"/>
                    </a:srgbClr>
                  </a:outerShdw>
                </a:effectLst>
                <a:latin typeface="Avenir Next LT Pro" panose="020B0504020202020204" pitchFamily="34" charset="0"/>
              </a:rPr>
              <a:t>Only</a:t>
            </a:r>
            <a:r>
              <a:rPr lang="es-ES" sz="4400" b="1" dirty="0">
                <a:solidFill>
                  <a:srgbClr val="FFC000"/>
                </a:solidFill>
                <a:effectLst>
                  <a:outerShdw blurRad="38100" dist="38100" dir="2700000" algn="tl">
                    <a:srgbClr val="000000">
                      <a:alpha val="43137"/>
                    </a:srgbClr>
                  </a:outerShdw>
                </a:effectLst>
                <a:latin typeface="Avenir Next LT Pro" panose="020B0504020202020204" pitchFamily="34" charset="0"/>
              </a:rPr>
              <a:t> YOU Sevilla 5*</a:t>
            </a:r>
          </a:p>
          <a:p>
            <a:pPr>
              <a:buClr>
                <a:srgbClr val="00B0F0"/>
              </a:buClr>
              <a:tabLst>
                <a:tab pos="538163" algn="l"/>
              </a:tabLst>
            </a:pPr>
            <a:r>
              <a:rPr lang="es-ES" sz="2000" b="1" i="0" dirty="0">
                <a:solidFill>
                  <a:srgbClr val="5B5B5B"/>
                </a:solidFill>
                <a:effectLst/>
                <a:latin typeface="Roboto" panose="02000000000000000000" pitchFamily="2" charset="0"/>
              </a:rPr>
              <a:t>Alojamiento</a:t>
            </a:r>
            <a:endParaRPr lang="es-ES" sz="2000" b="1" dirty="0">
              <a:solidFill>
                <a:srgbClr val="FFC000"/>
              </a:solidFill>
              <a:effectLst>
                <a:outerShdw blurRad="38100" dist="38100" dir="2700000" algn="tl">
                  <a:srgbClr val="000000">
                    <a:alpha val="43137"/>
                  </a:srgbClr>
                </a:outerShdw>
              </a:effectLst>
              <a:latin typeface="Avenir Next LT Pro" panose="020B0504020202020204" pitchFamily="34" charset="0"/>
            </a:endParaRPr>
          </a:p>
        </p:txBody>
      </p:sp>
      <p:sp>
        <p:nvSpPr>
          <p:cNvPr id="2" name="CuadroTexto 1">
            <a:extLst>
              <a:ext uri="{FF2B5EF4-FFF2-40B4-BE49-F238E27FC236}">
                <a16:creationId xmlns:a16="http://schemas.microsoft.com/office/drawing/2014/main" id="{A8004E6D-E58F-DB33-EA51-8F4BBB25DAC8}"/>
              </a:ext>
            </a:extLst>
          </p:cNvPr>
          <p:cNvSpPr txBox="1"/>
          <p:nvPr/>
        </p:nvSpPr>
        <p:spPr>
          <a:xfrm>
            <a:off x="310355" y="1665756"/>
            <a:ext cx="7704856" cy="784830"/>
          </a:xfrm>
          <a:prstGeom prst="rect">
            <a:avLst/>
          </a:prstGeom>
          <a:noFill/>
        </p:spPr>
        <p:txBody>
          <a:bodyPr wrap="square" rtlCol="0">
            <a:spAutoFit/>
          </a:bodyPr>
          <a:lstStyle/>
          <a:p>
            <a:pPr algn="just" fontAlgn="base"/>
            <a:r>
              <a:rPr lang="es-ES" sz="1500" dirty="0"/>
              <a:t>Las habitaciones Premium están dotadas de una amplia ventana francesa, brindando calidez e iluminación natural a la estancia. Asimismo, sus detalles llenos de arte y espíritu, con baño totalmente equipado garantizarán una estancia de ensueño por las tierras sevillanas.</a:t>
            </a:r>
          </a:p>
        </p:txBody>
      </p:sp>
      <p:pic>
        <p:nvPicPr>
          <p:cNvPr id="3" name="Imagen 2">
            <a:extLst>
              <a:ext uri="{FF2B5EF4-FFF2-40B4-BE49-F238E27FC236}">
                <a16:creationId xmlns:a16="http://schemas.microsoft.com/office/drawing/2014/main" id="{99CAC9BF-9135-0D85-94BE-C6EBD9A4DD6F}"/>
              </a:ext>
            </a:extLst>
          </p:cNvPr>
          <p:cNvPicPr>
            <a:picLocks noChangeAspect="1"/>
          </p:cNvPicPr>
          <p:nvPr/>
        </p:nvPicPr>
        <p:blipFill>
          <a:blip r:embed="rId4"/>
          <a:stretch>
            <a:fillRect/>
          </a:stretch>
        </p:blipFill>
        <p:spPr>
          <a:xfrm>
            <a:off x="224293" y="3861049"/>
            <a:ext cx="4348315" cy="2593230"/>
          </a:xfrm>
          <a:prstGeom prst="rect">
            <a:avLst/>
          </a:prstGeom>
        </p:spPr>
      </p:pic>
      <p:sp>
        <p:nvSpPr>
          <p:cNvPr id="10" name="CuadroTexto 9">
            <a:extLst>
              <a:ext uri="{FF2B5EF4-FFF2-40B4-BE49-F238E27FC236}">
                <a16:creationId xmlns:a16="http://schemas.microsoft.com/office/drawing/2014/main" id="{78B63E27-0D58-6426-1D1C-EE4738DE8939}"/>
              </a:ext>
            </a:extLst>
          </p:cNvPr>
          <p:cNvSpPr txBox="1"/>
          <p:nvPr/>
        </p:nvSpPr>
        <p:spPr>
          <a:xfrm>
            <a:off x="7500903" y="6543208"/>
            <a:ext cx="1367384" cy="307777"/>
          </a:xfrm>
          <a:prstGeom prst="rect">
            <a:avLst/>
          </a:prstGeom>
          <a:noFill/>
        </p:spPr>
        <p:txBody>
          <a:bodyPr wrap="square">
            <a:spAutoFit/>
          </a:bodyPr>
          <a:lstStyle/>
          <a:p>
            <a:pPr algn="r"/>
            <a:r>
              <a:rPr lang="es-ES" sz="1400" b="0" i="0" dirty="0">
                <a:effectLst/>
                <a:latin typeface="Museo-Sans-Regular"/>
              </a:rPr>
              <a:t>IVA no incluido</a:t>
            </a:r>
            <a:endParaRPr lang="es-ES" sz="1400" dirty="0"/>
          </a:p>
        </p:txBody>
      </p:sp>
      <p:graphicFrame>
        <p:nvGraphicFramePr>
          <p:cNvPr id="12" name="Tabla 11">
            <a:extLst>
              <a:ext uri="{FF2B5EF4-FFF2-40B4-BE49-F238E27FC236}">
                <a16:creationId xmlns:a16="http://schemas.microsoft.com/office/drawing/2014/main" id="{3780099C-AF37-A67D-A8A7-632294BFA1E0}"/>
              </a:ext>
            </a:extLst>
          </p:cNvPr>
          <p:cNvGraphicFramePr>
            <a:graphicFrameLocks noGrp="1"/>
          </p:cNvGraphicFramePr>
          <p:nvPr>
            <p:extLst>
              <p:ext uri="{D42A27DB-BD31-4B8C-83A1-F6EECF244321}">
                <p14:modId xmlns:p14="http://schemas.microsoft.com/office/powerpoint/2010/main" val="4029219593"/>
              </p:ext>
            </p:extLst>
          </p:nvPr>
        </p:nvGraphicFramePr>
        <p:xfrm>
          <a:off x="452508" y="2891697"/>
          <a:ext cx="5334000" cy="381000"/>
        </p:xfrm>
        <a:graphic>
          <a:graphicData uri="http://schemas.openxmlformats.org/drawingml/2006/table">
            <a:tbl>
              <a:tblPr>
                <a:tableStyleId>{5C22544A-7EE6-4342-B048-85BDC9FD1C3A}</a:tableStyleId>
              </a:tblPr>
              <a:tblGrid>
                <a:gridCol w="1663700">
                  <a:extLst>
                    <a:ext uri="{9D8B030D-6E8A-4147-A177-3AD203B41FA5}">
                      <a16:colId xmlns:a16="http://schemas.microsoft.com/office/drawing/2014/main" val="2204009941"/>
                    </a:ext>
                  </a:extLst>
                </a:gridCol>
                <a:gridCol w="2006600">
                  <a:extLst>
                    <a:ext uri="{9D8B030D-6E8A-4147-A177-3AD203B41FA5}">
                      <a16:colId xmlns:a16="http://schemas.microsoft.com/office/drawing/2014/main" val="2831875573"/>
                    </a:ext>
                  </a:extLst>
                </a:gridCol>
                <a:gridCol w="1663700">
                  <a:extLst>
                    <a:ext uri="{9D8B030D-6E8A-4147-A177-3AD203B41FA5}">
                      <a16:colId xmlns:a16="http://schemas.microsoft.com/office/drawing/2014/main" val="1962460857"/>
                    </a:ext>
                  </a:extLst>
                </a:gridCol>
              </a:tblGrid>
              <a:tr h="182880">
                <a:tc>
                  <a:txBody>
                    <a:bodyPr/>
                    <a:lstStyle/>
                    <a:p>
                      <a:pPr algn="ctr" fontAlgn="b">
                        <a:buNone/>
                      </a:pPr>
                      <a:r>
                        <a:rPr lang="es-ES" sz="1200" u="none" strike="noStrike" dirty="0">
                          <a:effectLst/>
                        </a:rPr>
                        <a:t> 10-12/</a:t>
                      </a:r>
                      <a:r>
                        <a:rPr lang="es-ES" sz="1200" u="none" strike="noStrike" dirty="0" err="1">
                          <a:effectLst/>
                        </a:rPr>
                        <a:t>sep</a:t>
                      </a:r>
                      <a:endParaRPr lang="es-ES" sz="1200" b="0" i="0" u="none" strike="noStrike" dirty="0">
                        <a:solidFill>
                          <a:srgbClr val="000000"/>
                        </a:solidFill>
                        <a:effectLst/>
                        <a:latin typeface="Aptos Narrow" panose="020B0004020202020204" pitchFamily="34" charset="0"/>
                      </a:endParaRPr>
                    </a:p>
                  </a:txBody>
                  <a:tcPr marL="7620" marR="7620" marT="7620" marB="0" anchor="b"/>
                </a:tc>
                <a:tc>
                  <a:txBody>
                    <a:bodyPr/>
                    <a:lstStyle/>
                    <a:p>
                      <a:pPr algn="l" fontAlgn="b">
                        <a:buNone/>
                      </a:pPr>
                      <a:r>
                        <a:rPr lang="es-ES" sz="1200" u="none" strike="noStrike" dirty="0">
                          <a:effectLst/>
                        </a:rPr>
                        <a:t>habitación DUI</a:t>
                      </a:r>
                      <a:endParaRPr lang="es-ES" sz="1200" b="0" i="0" u="none" strike="noStrike" dirty="0">
                        <a:solidFill>
                          <a:srgbClr val="000000"/>
                        </a:solidFill>
                        <a:effectLst/>
                        <a:latin typeface="Aptos Narrow" panose="020B0004020202020204" pitchFamily="34" charset="0"/>
                      </a:endParaRPr>
                    </a:p>
                  </a:txBody>
                  <a:tcPr marL="7620" marR="7620" marT="7620" marB="0" anchor="b"/>
                </a:tc>
                <a:tc>
                  <a:txBody>
                    <a:bodyPr/>
                    <a:lstStyle/>
                    <a:p>
                      <a:pPr algn="ctr" fontAlgn="b">
                        <a:buNone/>
                      </a:pPr>
                      <a:r>
                        <a:rPr lang="es-ES" sz="1200" u="none" strike="noStrike">
                          <a:effectLst/>
                        </a:rPr>
                        <a:t>245 €</a:t>
                      </a:r>
                      <a:endParaRPr lang="es-ES" sz="1200" b="0" i="0" u="none" strike="noStrike">
                        <a:solidFill>
                          <a:srgbClr val="000000"/>
                        </a:solidFill>
                        <a:effectLst/>
                        <a:latin typeface="Aptos Narrow" panose="020B0004020202020204" pitchFamily="34" charset="0"/>
                      </a:endParaRPr>
                    </a:p>
                  </a:txBody>
                  <a:tcPr marL="7620" marR="7620" marT="7620" marB="0" anchor="b"/>
                </a:tc>
                <a:extLst>
                  <a:ext uri="{0D108BD9-81ED-4DB2-BD59-A6C34878D82A}">
                    <a16:rowId xmlns:a16="http://schemas.microsoft.com/office/drawing/2014/main" val="1324929637"/>
                  </a:ext>
                </a:extLst>
              </a:tr>
              <a:tr h="182880">
                <a:tc>
                  <a:txBody>
                    <a:bodyPr/>
                    <a:lstStyle/>
                    <a:p>
                      <a:pPr algn="l" fontAlgn="b">
                        <a:buNone/>
                      </a:pPr>
                      <a:endParaRPr lang="es-ES" sz="1200" b="0" i="0" u="none" strike="noStrike">
                        <a:solidFill>
                          <a:srgbClr val="000000"/>
                        </a:solidFill>
                        <a:effectLst/>
                        <a:latin typeface="Aptos Narrow" panose="020B0004020202020204" pitchFamily="34" charset="0"/>
                      </a:endParaRPr>
                    </a:p>
                  </a:txBody>
                  <a:tcPr marL="7620" marR="7620" marT="7620" marB="0" anchor="b"/>
                </a:tc>
                <a:tc>
                  <a:txBody>
                    <a:bodyPr/>
                    <a:lstStyle/>
                    <a:p>
                      <a:pPr algn="l" fontAlgn="b">
                        <a:buNone/>
                      </a:pPr>
                      <a:r>
                        <a:rPr lang="es-ES" sz="1200" u="none" strike="noStrike">
                          <a:effectLst/>
                        </a:rPr>
                        <a:t>habitación DOBLE/twin</a:t>
                      </a:r>
                      <a:endParaRPr lang="es-ES" sz="1200" b="0" i="0" u="none" strike="noStrike">
                        <a:solidFill>
                          <a:srgbClr val="000000"/>
                        </a:solidFill>
                        <a:effectLst/>
                        <a:latin typeface="Aptos Narrow" panose="020B0004020202020204" pitchFamily="34" charset="0"/>
                      </a:endParaRPr>
                    </a:p>
                  </a:txBody>
                  <a:tcPr marL="7620" marR="7620" marT="7620" marB="0" anchor="b"/>
                </a:tc>
                <a:tc>
                  <a:txBody>
                    <a:bodyPr/>
                    <a:lstStyle/>
                    <a:p>
                      <a:pPr algn="ctr" fontAlgn="b">
                        <a:buNone/>
                      </a:pPr>
                      <a:r>
                        <a:rPr lang="es-ES" sz="1200" u="none" strike="noStrike" dirty="0">
                          <a:effectLst/>
                        </a:rPr>
                        <a:t>265 €</a:t>
                      </a:r>
                      <a:endParaRPr lang="es-ES" sz="1200" b="0" i="0" u="none" strike="noStrike" dirty="0">
                        <a:solidFill>
                          <a:srgbClr val="000000"/>
                        </a:solidFill>
                        <a:effectLst/>
                        <a:latin typeface="Aptos Narrow" panose="020B0004020202020204" pitchFamily="34" charset="0"/>
                      </a:endParaRPr>
                    </a:p>
                  </a:txBody>
                  <a:tcPr marL="7620" marR="7620" marT="7620" marB="0" anchor="b"/>
                </a:tc>
                <a:extLst>
                  <a:ext uri="{0D108BD9-81ED-4DB2-BD59-A6C34878D82A}">
                    <a16:rowId xmlns:a16="http://schemas.microsoft.com/office/drawing/2014/main" val="8693532"/>
                  </a:ext>
                </a:extLst>
              </a:tr>
            </a:tbl>
          </a:graphicData>
        </a:graphic>
      </p:graphicFrame>
      <p:pic>
        <p:nvPicPr>
          <p:cNvPr id="4" name="Imagen 3">
            <a:extLst>
              <a:ext uri="{FF2B5EF4-FFF2-40B4-BE49-F238E27FC236}">
                <a16:creationId xmlns:a16="http://schemas.microsoft.com/office/drawing/2014/main" id="{2B23B811-10E5-B902-6FBE-A564E1B1555C}"/>
              </a:ext>
            </a:extLst>
          </p:cNvPr>
          <p:cNvPicPr>
            <a:picLocks noChangeAspect="1"/>
          </p:cNvPicPr>
          <p:nvPr/>
        </p:nvPicPr>
        <p:blipFill>
          <a:blip r:embed="rId5"/>
          <a:srcRect l="9676"/>
          <a:stretch>
            <a:fillRect/>
          </a:stretch>
        </p:blipFill>
        <p:spPr>
          <a:xfrm>
            <a:off x="4666413" y="3861049"/>
            <a:ext cx="3996627" cy="2593229"/>
          </a:xfrm>
          <a:prstGeom prst="rect">
            <a:avLst/>
          </a:prstGeom>
        </p:spPr>
      </p:pic>
    </p:spTree>
    <p:extLst>
      <p:ext uri="{BB962C8B-B14F-4D97-AF65-F5344CB8AC3E}">
        <p14:creationId xmlns:p14="http://schemas.microsoft.com/office/powerpoint/2010/main" val="3688350380"/>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24183</TotalTime>
  <Words>995</Words>
  <Application>Microsoft Office PowerPoint</Application>
  <PresentationFormat>Presentación en pantalla (4:3)</PresentationFormat>
  <Paragraphs>142</Paragraphs>
  <Slides>20</Slides>
  <Notes>19</Notes>
  <HiddenSlides>0</HiddenSlides>
  <MMClips>0</MMClips>
  <ScaleCrop>false</ScaleCrop>
  <HeadingPairs>
    <vt:vector size="6" baseType="variant">
      <vt:variant>
        <vt:lpstr>Fuentes usadas</vt:lpstr>
      </vt:variant>
      <vt:variant>
        <vt:i4>10</vt:i4>
      </vt:variant>
      <vt:variant>
        <vt:lpstr>Tema</vt:lpstr>
      </vt:variant>
      <vt:variant>
        <vt:i4>1</vt:i4>
      </vt:variant>
      <vt:variant>
        <vt:lpstr>Títulos de diapositiva</vt:lpstr>
      </vt:variant>
      <vt:variant>
        <vt:i4>20</vt:i4>
      </vt:variant>
    </vt:vector>
  </HeadingPairs>
  <TitlesOfParts>
    <vt:vector size="31" baseType="lpstr">
      <vt:lpstr>Aptos</vt:lpstr>
      <vt:lpstr>Aptos Display</vt:lpstr>
      <vt:lpstr>Aptos Narrow</vt:lpstr>
      <vt:lpstr>Arial</vt:lpstr>
      <vt:lpstr>Avenir Next LT Pro</vt:lpstr>
      <vt:lpstr>Calibri</vt:lpstr>
      <vt:lpstr>Gill Sans MT Condensed</vt:lpstr>
      <vt:lpstr>Museo-Sans-Regular</vt:lpstr>
      <vt:lpstr>Roboto</vt:lpstr>
      <vt:lpstr>Swiss-721</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Usuario de Windows</dc:creator>
  <cp:lastModifiedBy>carmen cañibano</cp:lastModifiedBy>
  <cp:revision>217</cp:revision>
  <dcterms:created xsi:type="dcterms:W3CDTF">2009-10-07T09:39:45Z</dcterms:created>
  <dcterms:modified xsi:type="dcterms:W3CDTF">2026-02-05T13:18:45Z</dcterms:modified>
</cp:coreProperties>
</file>